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6" r:id="rId2"/>
    <p:sldId id="264" r:id="rId3"/>
    <p:sldId id="275" r:id="rId4"/>
    <p:sldId id="265" r:id="rId5"/>
    <p:sldId id="270" r:id="rId6"/>
    <p:sldId id="271" r:id="rId7"/>
    <p:sldId id="272" r:id="rId8"/>
    <p:sldId id="273" r:id="rId9"/>
    <p:sldId id="274" r:id="rId10"/>
    <p:sldId id="291" r:id="rId11"/>
    <p:sldId id="287" r:id="rId12"/>
    <p:sldId id="288" r:id="rId13"/>
    <p:sldId id="289" r:id="rId14"/>
    <p:sldId id="290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31" y="20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22ED49-1A57-4335-8D01-0F42FA754E4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7D8BCDC-C3DD-4365-90FF-5AA80A1E2F89}">
      <dgm:prSet phldrT="[Text]"/>
      <dgm:spPr/>
      <dgm:t>
        <a:bodyPr/>
        <a:lstStyle/>
        <a:p>
          <a:r>
            <a:rPr lang="en-US" dirty="0"/>
            <a:t>Pre 2003</a:t>
          </a:r>
          <a:endParaRPr lang="en-IN" dirty="0"/>
        </a:p>
      </dgm:t>
    </dgm:pt>
    <dgm:pt modelId="{2F4C54B8-32F9-44C9-A8B4-CD3EA5AEA4A8}" type="parTrans" cxnId="{3199B254-6998-48D8-AB7C-5FC75B7CD29E}">
      <dgm:prSet/>
      <dgm:spPr/>
      <dgm:t>
        <a:bodyPr/>
        <a:lstStyle/>
        <a:p>
          <a:endParaRPr lang="en-IN"/>
        </a:p>
      </dgm:t>
    </dgm:pt>
    <dgm:pt modelId="{349E32C2-FE5E-41CF-8098-01B0B95ACD65}" type="sibTrans" cxnId="{3199B254-6998-48D8-AB7C-5FC75B7CD29E}">
      <dgm:prSet/>
      <dgm:spPr/>
      <dgm:t>
        <a:bodyPr/>
        <a:lstStyle/>
        <a:p>
          <a:endParaRPr lang="en-IN"/>
        </a:p>
      </dgm:t>
    </dgm:pt>
    <dgm:pt modelId="{3C5EEA26-56B7-4992-B17A-7B469B1AFDBD}">
      <dgm:prSet phldrT="[Text]"/>
      <dgm:spPr/>
      <dgm:t>
        <a:bodyPr/>
        <a:lstStyle/>
        <a:p>
          <a:r>
            <a:rPr lang="en-US" dirty="0"/>
            <a:t>Keyword density played the major role</a:t>
          </a:r>
          <a:endParaRPr lang="en-IN" dirty="0"/>
        </a:p>
      </dgm:t>
    </dgm:pt>
    <dgm:pt modelId="{0BF2AB59-1C01-4486-98B3-7FD4189C1191}" type="parTrans" cxnId="{82C8E8D1-2F45-4EFE-9DAC-6B1714EABDA7}">
      <dgm:prSet/>
      <dgm:spPr/>
      <dgm:t>
        <a:bodyPr/>
        <a:lstStyle/>
        <a:p>
          <a:endParaRPr lang="en-IN"/>
        </a:p>
      </dgm:t>
    </dgm:pt>
    <dgm:pt modelId="{783D1E32-3A56-46C2-BF8F-B4BAE93946A1}" type="sibTrans" cxnId="{82C8E8D1-2F45-4EFE-9DAC-6B1714EABDA7}">
      <dgm:prSet/>
      <dgm:spPr/>
      <dgm:t>
        <a:bodyPr/>
        <a:lstStyle/>
        <a:p>
          <a:endParaRPr lang="en-IN"/>
        </a:p>
      </dgm:t>
    </dgm:pt>
    <dgm:pt modelId="{829F13E0-16BE-4962-B59E-0E26EC9CC9DB}">
      <dgm:prSet phldrT="[Text]"/>
      <dgm:spPr/>
      <dgm:t>
        <a:bodyPr/>
        <a:lstStyle/>
        <a:p>
          <a:r>
            <a:rPr lang="en-US" dirty="0"/>
            <a:t>Page title, Meta data &amp; Body copy</a:t>
          </a:r>
          <a:endParaRPr lang="en-IN" dirty="0"/>
        </a:p>
      </dgm:t>
    </dgm:pt>
    <dgm:pt modelId="{7C813D0E-77BD-405C-9D5E-AC10A15BC71D}" type="parTrans" cxnId="{83DFCF8E-B496-4ACA-B891-3BFBF96AE7B8}">
      <dgm:prSet/>
      <dgm:spPr/>
      <dgm:t>
        <a:bodyPr/>
        <a:lstStyle/>
        <a:p>
          <a:endParaRPr lang="en-IN"/>
        </a:p>
      </dgm:t>
    </dgm:pt>
    <dgm:pt modelId="{0853BA71-4FC9-47AB-8576-C4ED8C7C5853}" type="sibTrans" cxnId="{83DFCF8E-B496-4ACA-B891-3BFBF96AE7B8}">
      <dgm:prSet/>
      <dgm:spPr/>
      <dgm:t>
        <a:bodyPr/>
        <a:lstStyle/>
        <a:p>
          <a:endParaRPr lang="en-IN"/>
        </a:p>
      </dgm:t>
    </dgm:pt>
    <dgm:pt modelId="{2649FF11-3ECF-420F-BDE3-19D8BEE480AB}">
      <dgm:prSet phldrT="[Text]"/>
      <dgm:spPr/>
      <dgm:t>
        <a:bodyPr/>
        <a:lstStyle/>
        <a:p>
          <a:r>
            <a:rPr lang="en-US" dirty="0"/>
            <a:t>2004-11</a:t>
          </a:r>
          <a:endParaRPr lang="en-IN" dirty="0"/>
        </a:p>
      </dgm:t>
    </dgm:pt>
    <dgm:pt modelId="{F2D1AD8F-1C56-4E34-83C6-D82BB2DE5FE8}" type="parTrans" cxnId="{6DB900E1-EDCD-4F31-A530-B98348F4A982}">
      <dgm:prSet/>
      <dgm:spPr/>
      <dgm:t>
        <a:bodyPr/>
        <a:lstStyle/>
        <a:p>
          <a:endParaRPr lang="en-IN"/>
        </a:p>
      </dgm:t>
    </dgm:pt>
    <dgm:pt modelId="{17053660-E348-4447-9A76-39DC15E71CB9}" type="sibTrans" cxnId="{6DB900E1-EDCD-4F31-A530-B98348F4A982}">
      <dgm:prSet/>
      <dgm:spPr/>
      <dgm:t>
        <a:bodyPr/>
        <a:lstStyle/>
        <a:p>
          <a:endParaRPr lang="en-IN"/>
        </a:p>
      </dgm:t>
    </dgm:pt>
    <dgm:pt modelId="{4B50F426-83C6-4CCF-86E0-FB743F5CC1D4}">
      <dgm:prSet phldrT="[Text]"/>
      <dgm:spPr/>
      <dgm:t>
        <a:bodyPr/>
        <a:lstStyle/>
        <a:p>
          <a:r>
            <a:rPr lang="en-US" dirty="0"/>
            <a:t>Link Volume </a:t>
          </a:r>
          <a:endParaRPr lang="en-IN" dirty="0"/>
        </a:p>
      </dgm:t>
    </dgm:pt>
    <dgm:pt modelId="{13CC1334-BD56-415E-A649-3074A02D9B18}" type="parTrans" cxnId="{3E0EB797-9A00-4F94-896F-8EA20D812953}">
      <dgm:prSet/>
      <dgm:spPr/>
      <dgm:t>
        <a:bodyPr/>
        <a:lstStyle/>
        <a:p>
          <a:endParaRPr lang="en-IN"/>
        </a:p>
      </dgm:t>
    </dgm:pt>
    <dgm:pt modelId="{E1C781F5-FEFC-486E-8F94-3DEB7B287FD4}" type="sibTrans" cxnId="{3E0EB797-9A00-4F94-896F-8EA20D812953}">
      <dgm:prSet/>
      <dgm:spPr/>
      <dgm:t>
        <a:bodyPr/>
        <a:lstStyle/>
        <a:p>
          <a:endParaRPr lang="en-IN"/>
        </a:p>
      </dgm:t>
    </dgm:pt>
    <dgm:pt modelId="{43101BBF-8D08-42DC-989E-72353246E97C}">
      <dgm:prSet phldrT="[Text]"/>
      <dgm:spPr/>
      <dgm:t>
        <a:bodyPr/>
        <a:lstStyle/>
        <a:p>
          <a:r>
            <a:rPr lang="en-US" dirty="0"/>
            <a:t>Anchor Text (Clickable text in hyperlink)</a:t>
          </a:r>
          <a:endParaRPr lang="en-IN" dirty="0"/>
        </a:p>
      </dgm:t>
    </dgm:pt>
    <dgm:pt modelId="{B1B70570-9BF4-4CC7-93D9-DDF2C9EEF27B}" type="parTrans" cxnId="{7167C538-D90C-474F-8088-628061D074E0}">
      <dgm:prSet/>
      <dgm:spPr/>
      <dgm:t>
        <a:bodyPr/>
        <a:lstStyle/>
        <a:p>
          <a:endParaRPr lang="en-IN"/>
        </a:p>
      </dgm:t>
    </dgm:pt>
    <dgm:pt modelId="{45C08CAA-4E99-4BBB-B6BC-DBAA083AEAC7}" type="sibTrans" cxnId="{7167C538-D90C-474F-8088-628061D074E0}">
      <dgm:prSet/>
      <dgm:spPr/>
      <dgm:t>
        <a:bodyPr/>
        <a:lstStyle/>
        <a:p>
          <a:endParaRPr lang="en-IN"/>
        </a:p>
      </dgm:t>
    </dgm:pt>
    <dgm:pt modelId="{4552BCA9-67C8-469E-AD40-96DFFD7D5668}">
      <dgm:prSet phldrT="[Text]"/>
      <dgm:spPr/>
      <dgm:t>
        <a:bodyPr/>
        <a:lstStyle/>
        <a:p>
          <a:r>
            <a:rPr lang="en-US" dirty="0"/>
            <a:t>2011 onwards</a:t>
          </a:r>
          <a:endParaRPr lang="en-IN" dirty="0"/>
        </a:p>
      </dgm:t>
    </dgm:pt>
    <dgm:pt modelId="{7D1ED61A-FC0C-4371-B00E-3C8E5D88D466}" type="parTrans" cxnId="{BF311C45-D161-4D56-AF65-91796B3632FE}">
      <dgm:prSet/>
      <dgm:spPr/>
      <dgm:t>
        <a:bodyPr/>
        <a:lstStyle/>
        <a:p>
          <a:endParaRPr lang="en-IN"/>
        </a:p>
      </dgm:t>
    </dgm:pt>
    <dgm:pt modelId="{2379F79E-2551-40BD-9E41-E8BF3DBD8B34}" type="sibTrans" cxnId="{BF311C45-D161-4D56-AF65-91796B3632FE}">
      <dgm:prSet/>
      <dgm:spPr/>
      <dgm:t>
        <a:bodyPr/>
        <a:lstStyle/>
        <a:p>
          <a:endParaRPr lang="en-IN"/>
        </a:p>
      </dgm:t>
    </dgm:pt>
    <dgm:pt modelId="{E0DF12E4-AB8C-4A59-83F8-50AE1FF68A0B}">
      <dgm:prSet phldrT="[Text]"/>
      <dgm:spPr/>
      <dgm:t>
        <a:bodyPr/>
        <a:lstStyle/>
        <a:p>
          <a:r>
            <a:rPr lang="en-US" dirty="0"/>
            <a:t>User Experience</a:t>
          </a:r>
          <a:endParaRPr lang="en-IN" dirty="0"/>
        </a:p>
      </dgm:t>
    </dgm:pt>
    <dgm:pt modelId="{FFE7F2B4-774D-4452-9964-9650B39D6BDD}" type="parTrans" cxnId="{90B1815F-4B5F-4E34-B9E9-09939BA162A8}">
      <dgm:prSet/>
      <dgm:spPr/>
      <dgm:t>
        <a:bodyPr/>
        <a:lstStyle/>
        <a:p>
          <a:endParaRPr lang="en-IN"/>
        </a:p>
      </dgm:t>
    </dgm:pt>
    <dgm:pt modelId="{D0766FF4-801B-4926-AE69-1E22F2B79E5B}" type="sibTrans" cxnId="{90B1815F-4B5F-4E34-B9E9-09939BA162A8}">
      <dgm:prSet/>
      <dgm:spPr/>
      <dgm:t>
        <a:bodyPr/>
        <a:lstStyle/>
        <a:p>
          <a:endParaRPr lang="en-IN"/>
        </a:p>
      </dgm:t>
    </dgm:pt>
    <dgm:pt modelId="{B1B99AED-4C35-4450-81AB-9EC927BD3422}">
      <dgm:prSet phldrT="[Text]"/>
      <dgm:spPr/>
      <dgm:t>
        <a:bodyPr/>
        <a:lstStyle/>
        <a:p>
          <a:r>
            <a:rPr lang="en-US" dirty="0"/>
            <a:t>Substantially Unique</a:t>
          </a:r>
          <a:endParaRPr lang="en-IN" dirty="0"/>
        </a:p>
      </dgm:t>
    </dgm:pt>
    <dgm:pt modelId="{73F211EA-AD2D-4D88-90EC-589DE5DD45CE}" type="parTrans" cxnId="{7770F044-2D8F-47B8-AE0D-516986DC7714}">
      <dgm:prSet/>
      <dgm:spPr/>
      <dgm:t>
        <a:bodyPr/>
        <a:lstStyle/>
        <a:p>
          <a:endParaRPr lang="en-IN"/>
        </a:p>
      </dgm:t>
    </dgm:pt>
    <dgm:pt modelId="{3301FA93-8916-4AE1-9852-6154FFF36C9C}" type="sibTrans" cxnId="{7770F044-2D8F-47B8-AE0D-516986DC7714}">
      <dgm:prSet/>
      <dgm:spPr/>
      <dgm:t>
        <a:bodyPr/>
        <a:lstStyle/>
        <a:p>
          <a:endParaRPr lang="en-IN"/>
        </a:p>
      </dgm:t>
    </dgm:pt>
    <dgm:pt modelId="{C9AA123A-2EBE-492B-B4C8-A25046F3582E}" type="pres">
      <dgm:prSet presAssocID="{AF22ED49-1A57-4335-8D01-0F42FA754E4C}" presName="linearFlow" presStyleCnt="0">
        <dgm:presLayoutVars>
          <dgm:dir/>
          <dgm:animLvl val="lvl"/>
          <dgm:resizeHandles val="exact"/>
        </dgm:presLayoutVars>
      </dgm:prSet>
      <dgm:spPr/>
    </dgm:pt>
    <dgm:pt modelId="{5BBEA4D1-F262-40FD-9594-E788D0C978A6}" type="pres">
      <dgm:prSet presAssocID="{A7D8BCDC-C3DD-4365-90FF-5AA80A1E2F89}" presName="composite" presStyleCnt="0"/>
      <dgm:spPr/>
    </dgm:pt>
    <dgm:pt modelId="{1923B47C-B9D8-414D-9F0A-0BEB4552043E}" type="pres">
      <dgm:prSet presAssocID="{A7D8BCDC-C3DD-4365-90FF-5AA80A1E2F8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FC0457A-5CB7-428D-A663-D5BB11B5C672}" type="pres">
      <dgm:prSet presAssocID="{A7D8BCDC-C3DD-4365-90FF-5AA80A1E2F89}" presName="descendantText" presStyleLbl="alignAcc1" presStyleIdx="0" presStyleCnt="3">
        <dgm:presLayoutVars>
          <dgm:bulletEnabled val="1"/>
        </dgm:presLayoutVars>
      </dgm:prSet>
      <dgm:spPr/>
    </dgm:pt>
    <dgm:pt modelId="{7A24D6B3-DC4E-46FE-81CB-18552BE91DA1}" type="pres">
      <dgm:prSet presAssocID="{349E32C2-FE5E-41CF-8098-01B0B95ACD65}" presName="sp" presStyleCnt="0"/>
      <dgm:spPr/>
    </dgm:pt>
    <dgm:pt modelId="{5A44E6D6-7B00-4900-B1BF-4FA5A15E1568}" type="pres">
      <dgm:prSet presAssocID="{2649FF11-3ECF-420F-BDE3-19D8BEE480AB}" presName="composite" presStyleCnt="0"/>
      <dgm:spPr/>
    </dgm:pt>
    <dgm:pt modelId="{2BFAA37F-E8EF-4A47-BE40-8B958367F31B}" type="pres">
      <dgm:prSet presAssocID="{2649FF11-3ECF-420F-BDE3-19D8BEE480A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1D7996F-79C1-41FC-922D-450AA3DB5B84}" type="pres">
      <dgm:prSet presAssocID="{2649FF11-3ECF-420F-BDE3-19D8BEE480AB}" presName="descendantText" presStyleLbl="alignAcc1" presStyleIdx="1" presStyleCnt="3">
        <dgm:presLayoutVars>
          <dgm:bulletEnabled val="1"/>
        </dgm:presLayoutVars>
      </dgm:prSet>
      <dgm:spPr/>
    </dgm:pt>
    <dgm:pt modelId="{747DF6CC-6DAA-4572-9649-B9BBD0CF8396}" type="pres">
      <dgm:prSet presAssocID="{17053660-E348-4447-9A76-39DC15E71CB9}" presName="sp" presStyleCnt="0"/>
      <dgm:spPr/>
    </dgm:pt>
    <dgm:pt modelId="{0AB51F60-AB5C-472D-965E-3AB57BD21A8B}" type="pres">
      <dgm:prSet presAssocID="{4552BCA9-67C8-469E-AD40-96DFFD7D5668}" presName="composite" presStyleCnt="0"/>
      <dgm:spPr/>
    </dgm:pt>
    <dgm:pt modelId="{3F759C1A-44A2-45A2-8D02-7955F6710174}" type="pres">
      <dgm:prSet presAssocID="{4552BCA9-67C8-469E-AD40-96DFFD7D566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D88FC6D-5F3E-4FFA-83BC-A509D8D97C23}" type="pres">
      <dgm:prSet presAssocID="{4552BCA9-67C8-469E-AD40-96DFFD7D566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1AE9C16-0D1E-4CFE-82E4-C384D75C038B}" type="presOf" srcId="{3C5EEA26-56B7-4992-B17A-7B469B1AFDBD}" destId="{0FC0457A-5CB7-428D-A663-D5BB11B5C672}" srcOrd="0" destOrd="0" presId="urn:microsoft.com/office/officeart/2005/8/layout/chevron2"/>
    <dgm:cxn modelId="{7167C538-D90C-474F-8088-628061D074E0}" srcId="{2649FF11-3ECF-420F-BDE3-19D8BEE480AB}" destId="{43101BBF-8D08-42DC-989E-72353246E97C}" srcOrd="1" destOrd="0" parTransId="{B1B70570-9BF4-4CC7-93D9-DDF2C9EEF27B}" sibTransId="{45C08CAA-4E99-4BBB-B6BC-DBAA083AEAC7}"/>
    <dgm:cxn modelId="{90B1815F-4B5F-4E34-B9E9-09939BA162A8}" srcId="{4552BCA9-67C8-469E-AD40-96DFFD7D5668}" destId="{E0DF12E4-AB8C-4A59-83F8-50AE1FF68A0B}" srcOrd="0" destOrd="0" parTransId="{FFE7F2B4-774D-4452-9964-9650B39D6BDD}" sibTransId="{D0766FF4-801B-4926-AE69-1E22F2B79E5B}"/>
    <dgm:cxn modelId="{68397B44-A307-4913-9911-86649571E78E}" type="presOf" srcId="{A7D8BCDC-C3DD-4365-90FF-5AA80A1E2F89}" destId="{1923B47C-B9D8-414D-9F0A-0BEB4552043E}" srcOrd="0" destOrd="0" presId="urn:microsoft.com/office/officeart/2005/8/layout/chevron2"/>
    <dgm:cxn modelId="{7770F044-2D8F-47B8-AE0D-516986DC7714}" srcId="{4552BCA9-67C8-469E-AD40-96DFFD7D5668}" destId="{B1B99AED-4C35-4450-81AB-9EC927BD3422}" srcOrd="1" destOrd="0" parTransId="{73F211EA-AD2D-4D88-90EC-589DE5DD45CE}" sibTransId="{3301FA93-8916-4AE1-9852-6154FFF36C9C}"/>
    <dgm:cxn modelId="{BF311C45-D161-4D56-AF65-91796B3632FE}" srcId="{AF22ED49-1A57-4335-8D01-0F42FA754E4C}" destId="{4552BCA9-67C8-469E-AD40-96DFFD7D5668}" srcOrd="2" destOrd="0" parTransId="{7D1ED61A-FC0C-4371-B00E-3C8E5D88D466}" sibTransId="{2379F79E-2551-40BD-9E41-E8BF3DBD8B34}"/>
    <dgm:cxn modelId="{F4211552-833C-47EF-9036-B31542CC6FBE}" type="presOf" srcId="{AF22ED49-1A57-4335-8D01-0F42FA754E4C}" destId="{C9AA123A-2EBE-492B-B4C8-A25046F3582E}" srcOrd="0" destOrd="0" presId="urn:microsoft.com/office/officeart/2005/8/layout/chevron2"/>
    <dgm:cxn modelId="{C944AA53-8328-4240-977E-4C6E57D2207B}" type="presOf" srcId="{2649FF11-3ECF-420F-BDE3-19D8BEE480AB}" destId="{2BFAA37F-E8EF-4A47-BE40-8B958367F31B}" srcOrd="0" destOrd="0" presId="urn:microsoft.com/office/officeart/2005/8/layout/chevron2"/>
    <dgm:cxn modelId="{3199B254-6998-48D8-AB7C-5FC75B7CD29E}" srcId="{AF22ED49-1A57-4335-8D01-0F42FA754E4C}" destId="{A7D8BCDC-C3DD-4365-90FF-5AA80A1E2F89}" srcOrd="0" destOrd="0" parTransId="{2F4C54B8-32F9-44C9-A8B4-CD3EA5AEA4A8}" sibTransId="{349E32C2-FE5E-41CF-8098-01B0B95ACD65}"/>
    <dgm:cxn modelId="{CEFC2657-0D4D-4101-A33A-D34FF084CD22}" type="presOf" srcId="{829F13E0-16BE-4962-B59E-0E26EC9CC9DB}" destId="{0FC0457A-5CB7-428D-A663-D5BB11B5C672}" srcOrd="0" destOrd="1" presId="urn:microsoft.com/office/officeart/2005/8/layout/chevron2"/>
    <dgm:cxn modelId="{DEE93577-7BD5-409F-A7F7-A8536EC9A224}" type="presOf" srcId="{B1B99AED-4C35-4450-81AB-9EC927BD3422}" destId="{ED88FC6D-5F3E-4FFA-83BC-A509D8D97C23}" srcOrd="0" destOrd="1" presId="urn:microsoft.com/office/officeart/2005/8/layout/chevron2"/>
    <dgm:cxn modelId="{D77D8958-56D7-4CDF-8354-60D4145E0086}" type="presOf" srcId="{E0DF12E4-AB8C-4A59-83F8-50AE1FF68A0B}" destId="{ED88FC6D-5F3E-4FFA-83BC-A509D8D97C23}" srcOrd="0" destOrd="0" presId="urn:microsoft.com/office/officeart/2005/8/layout/chevron2"/>
    <dgm:cxn modelId="{42A66279-B7B2-4B4C-AB32-9377B3A525BE}" type="presOf" srcId="{4B50F426-83C6-4CCF-86E0-FB743F5CC1D4}" destId="{61D7996F-79C1-41FC-922D-450AA3DB5B84}" srcOrd="0" destOrd="0" presId="urn:microsoft.com/office/officeart/2005/8/layout/chevron2"/>
    <dgm:cxn modelId="{83DFCF8E-B496-4ACA-B891-3BFBF96AE7B8}" srcId="{A7D8BCDC-C3DD-4365-90FF-5AA80A1E2F89}" destId="{829F13E0-16BE-4962-B59E-0E26EC9CC9DB}" srcOrd="1" destOrd="0" parTransId="{7C813D0E-77BD-405C-9D5E-AC10A15BC71D}" sibTransId="{0853BA71-4FC9-47AB-8576-C4ED8C7C5853}"/>
    <dgm:cxn modelId="{3E0EB797-9A00-4F94-896F-8EA20D812953}" srcId="{2649FF11-3ECF-420F-BDE3-19D8BEE480AB}" destId="{4B50F426-83C6-4CCF-86E0-FB743F5CC1D4}" srcOrd="0" destOrd="0" parTransId="{13CC1334-BD56-415E-A649-3074A02D9B18}" sibTransId="{E1C781F5-FEFC-486E-8F94-3DEB7B287FD4}"/>
    <dgm:cxn modelId="{A12DC4CB-2B82-4F73-9317-ECB100EEC2FA}" type="presOf" srcId="{4552BCA9-67C8-469E-AD40-96DFFD7D5668}" destId="{3F759C1A-44A2-45A2-8D02-7955F6710174}" srcOrd="0" destOrd="0" presId="urn:microsoft.com/office/officeart/2005/8/layout/chevron2"/>
    <dgm:cxn modelId="{82C8E8D1-2F45-4EFE-9DAC-6B1714EABDA7}" srcId="{A7D8BCDC-C3DD-4365-90FF-5AA80A1E2F89}" destId="{3C5EEA26-56B7-4992-B17A-7B469B1AFDBD}" srcOrd="0" destOrd="0" parTransId="{0BF2AB59-1C01-4486-98B3-7FD4189C1191}" sibTransId="{783D1E32-3A56-46C2-BF8F-B4BAE93946A1}"/>
    <dgm:cxn modelId="{6DB900E1-EDCD-4F31-A530-B98348F4A982}" srcId="{AF22ED49-1A57-4335-8D01-0F42FA754E4C}" destId="{2649FF11-3ECF-420F-BDE3-19D8BEE480AB}" srcOrd="1" destOrd="0" parTransId="{F2D1AD8F-1C56-4E34-83C6-D82BB2DE5FE8}" sibTransId="{17053660-E348-4447-9A76-39DC15E71CB9}"/>
    <dgm:cxn modelId="{4F0201E3-CEF9-49AC-BB2B-4E1A1DFABE37}" type="presOf" srcId="{43101BBF-8D08-42DC-989E-72353246E97C}" destId="{61D7996F-79C1-41FC-922D-450AA3DB5B84}" srcOrd="0" destOrd="1" presId="urn:microsoft.com/office/officeart/2005/8/layout/chevron2"/>
    <dgm:cxn modelId="{0D0548BC-34D6-466C-8457-5DF4B8578370}" type="presParOf" srcId="{C9AA123A-2EBE-492B-B4C8-A25046F3582E}" destId="{5BBEA4D1-F262-40FD-9594-E788D0C978A6}" srcOrd="0" destOrd="0" presId="urn:microsoft.com/office/officeart/2005/8/layout/chevron2"/>
    <dgm:cxn modelId="{A1A4BB11-76B3-4CFE-9536-F62CC9E5A2E3}" type="presParOf" srcId="{5BBEA4D1-F262-40FD-9594-E788D0C978A6}" destId="{1923B47C-B9D8-414D-9F0A-0BEB4552043E}" srcOrd="0" destOrd="0" presId="urn:microsoft.com/office/officeart/2005/8/layout/chevron2"/>
    <dgm:cxn modelId="{609F376C-9269-4752-ADD9-F0420A48D6AC}" type="presParOf" srcId="{5BBEA4D1-F262-40FD-9594-E788D0C978A6}" destId="{0FC0457A-5CB7-428D-A663-D5BB11B5C672}" srcOrd="1" destOrd="0" presId="urn:microsoft.com/office/officeart/2005/8/layout/chevron2"/>
    <dgm:cxn modelId="{C7C3087A-3190-4616-AFDB-8E604A939332}" type="presParOf" srcId="{C9AA123A-2EBE-492B-B4C8-A25046F3582E}" destId="{7A24D6B3-DC4E-46FE-81CB-18552BE91DA1}" srcOrd="1" destOrd="0" presId="urn:microsoft.com/office/officeart/2005/8/layout/chevron2"/>
    <dgm:cxn modelId="{C9E6DB34-CB1D-4B6A-9191-7CA5208C56D1}" type="presParOf" srcId="{C9AA123A-2EBE-492B-B4C8-A25046F3582E}" destId="{5A44E6D6-7B00-4900-B1BF-4FA5A15E1568}" srcOrd="2" destOrd="0" presId="urn:microsoft.com/office/officeart/2005/8/layout/chevron2"/>
    <dgm:cxn modelId="{0036DF40-466E-419F-A525-29831C523F0A}" type="presParOf" srcId="{5A44E6D6-7B00-4900-B1BF-4FA5A15E1568}" destId="{2BFAA37F-E8EF-4A47-BE40-8B958367F31B}" srcOrd="0" destOrd="0" presId="urn:microsoft.com/office/officeart/2005/8/layout/chevron2"/>
    <dgm:cxn modelId="{24C4048E-D8D0-4089-8A55-A380AE18F28D}" type="presParOf" srcId="{5A44E6D6-7B00-4900-B1BF-4FA5A15E1568}" destId="{61D7996F-79C1-41FC-922D-450AA3DB5B84}" srcOrd="1" destOrd="0" presId="urn:microsoft.com/office/officeart/2005/8/layout/chevron2"/>
    <dgm:cxn modelId="{892C7994-FA59-4818-BF4F-5C71148F40A2}" type="presParOf" srcId="{C9AA123A-2EBE-492B-B4C8-A25046F3582E}" destId="{747DF6CC-6DAA-4572-9649-B9BBD0CF8396}" srcOrd="3" destOrd="0" presId="urn:microsoft.com/office/officeart/2005/8/layout/chevron2"/>
    <dgm:cxn modelId="{FDB982EB-2C1B-444C-9F97-5659FE54C8F4}" type="presParOf" srcId="{C9AA123A-2EBE-492B-B4C8-A25046F3582E}" destId="{0AB51F60-AB5C-472D-965E-3AB57BD21A8B}" srcOrd="4" destOrd="0" presId="urn:microsoft.com/office/officeart/2005/8/layout/chevron2"/>
    <dgm:cxn modelId="{2C52E94C-84F5-426D-BA42-60E084C923A9}" type="presParOf" srcId="{0AB51F60-AB5C-472D-965E-3AB57BD21A8B}" destId="{3F759C1A-44A2-45A2-8D02-7955F6710174}" srcOrd="0" destOrd="0" presId="urn:microsoft.com/office/officeart/2005/8/layout/chevron2"/>
    <dgm:cxn modelId="{30B43BEF-DBF7-43EF-A3E0-68E60C97CA9A}" type="presParOf" srcId="{0AB51F60-AB5C-472D-965E-3AB57BD21A8B}" destId="{ED88FC6D-5F3E-4FFA-83BC-A509D8D97C2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22ED49-1A57-4335-8D01-0F42FA754E4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7D8BCDC-C3DD-4365-90FF-5AA80A1E2F89}">
      <dgm:prSet phldrT="[Text]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SEO</a:t>
          </a:r>
          <a:endParaRPr lang="en-IN" dirty="0">
            <a:solidFill>
              <a:schemeClr val="tx1"/>
            </a:solidFill>
          </a:endParaRPr>
        </a:p>
      </dgm:t>
    </dgm:pt>
    <dgm:pt modelId="{2F4C54B8-32F9-44C9-A8B4-CD3EA5AEA4A8}" type="parTrans" cxnId="{3199B254-6998-48D8-AB7C-5FC75B7CD29E}">
      <dgm:prSet/>
      <dgm:spPr/>
      <dgm:t>
        <a:bodyPr/>
        <a:lstStyle/>
        <a:p>
          <a:endParaRPr lang="en-IN"/>
        </a:p>
      </dgm:t>
    </dgm:pt>
    <dgm:pt modelId="{349E32C2-FE5E-41CF-8098-01B0B95ACD65}" type="sibTrans" cxnId="{3199B254-6998-48D8-AB7C-5FC75B7CD29E}">
      <dgm:prSet/>
      <dgm:spPr/>
      <dgm:t>
        <a:bodyPr/>
        <a:lstStyle/>
        <a:p>
          <a:endParaRPr lang="en-IN"/>
        </a:p>
      </dgm:t>
    </dgm:pt>
    <dgm:pt modelId="{3C5EEA26-56B7-4992-B17A-7B469B1AFDBD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800" dirty="0"/>
            <a:t>Keywords</a:t>
          </a:r>
          <a:endParaRPr lang="en-IN" sz="1800" dirty="0"/>
        </a:p>
      </dgm:t>
    </dgm:pt>
    <dgm:pt modelId="{0BF2AB59-1C01-4486-98B3-7FD4189C1191}" type="parTrans" cxnId="{82C8E8D1-2F45-4EFE-9DAC-6B1714EABDA7}">
      <dgm:prSet/>
      <dgm:spPr/>
      <dgm:t>
        <a:bodyPr/>
        <a:lstStyle/>
        <a:p>
          <a:endParaRPr lang="en-IN"/>
        </a:p>
      </dgm:t>
    </dgm:pt>
    <dgm:pt modelId="{783D1E32-3A56-46C2-BF8F-B4BAE93946A1}" type="sibTrans" cxnId="{82C8E8D1-2F45-4EFE-9DAC-6B1714EABDA7}">
      <dgm:prSet/>
      <dgm:spPr/>
      <dgm:t>
        <a:bodyPr/>
        <a:lstStyle/>
        <a:p>
          <a:endParaRPr lang="en-IN"/>
        </a:p>
      </dgm:t>
    </dgm:pt>
    <dgm:pt modelId="{2649FF11-3ECF-420F-BDE3-19D8BEE480AB}">
      <dgm:prSet phldrT="[Text]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Paid Search</a:t>
          </a:r>
          <a:endParaRPr lang="en-IN" dirty="0">
            <a:solidFill>
              <a:schemeClr val="tx1"/>
            </a:solidFill>
          </a:endParaRPr>
        </a:p>
      </dgm:t>
    </dgm:pt>
    <dgm:pt modelId="{F2D1AD8F-1C56-4E34-83C6-D82BB2DE5FE8}" type="parTrans" cxnId="{6DB900E1-EDCD-4F31-A530-B98348F4A982}">
      <dgm:prSet/>
      <dgm:spPr/>
      <dgm:t>
        <a:bodyPr/>
        <a:lstStyle/>
        <a:p>
          <a:endParaRPr lang="en-IN"/>
        </a:p>
      </dgm:t>
    </dgm:pt>
    <dgm:pt modelId="{17053660-E348-4447-9A76-39DC15E71CB9}" type="sibTrans" cxnId="{6DB900E1-EDCD-4F31-A530-B98348F4A982}">
      <dgm:prSet/>
      <dgm:spPr/>
      <dgm:t>
        <a:bodyPr/>
        <a:lstStyle/>
        <a:p>
          <a:endParaRPr lang="en-IN"/>
        </a:p>
      </dgm:t>
    </dgm:pt>
    <dgm:pt modelId="{4B50F426-83C6-4CCF-86E0-FB743F5CC1D4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800" dirty="0"/>
            <a:t>Pay Per Click (PPC)</a:t>
          </a:r>
          <a:endParaRPr lang="en-IN" sz="1800" dirty="0"/>
        </a:p>
      </dgm:t>
    </dgm:pt>
    <dgm:pt modelId="{13CC1334-BD56-415E-A649-3074A02D9B18}" type="parTrans" cxnId="{3E0EB797-9A00-4F94-896F-8EA20D812953}">
      <dgm:prSet/>
      <dgm:spPr/>
      <dgm:t>
        <a:bodyPr/>
        <a:lstStyle/>
        <a:p>
          <a:endParaRPr lang="en-IN"/>
        </a:p>
      </dgm:t>
    </dgm:pt>
    <dgm:pt modelId="{E1C781F5-FEFC-486E-8F94-3DEB7B287FD4}" type="sibTrans" cxnId="{3E0EB797-9A00-4F94-896F-8EA20D812953}">
      <dgm:prSet/>
      <dgm:spPr/>
      <dgm:t>
        <a:bodyPr/>
        <a:lstStyle/>
        <a:p>
          <a:endParaRPr lang="en-IN"/>
        </a:p>
      </dgm:t>
    </dgm:pt>
    <dgm:pt modelId="{F752199E-62E4-49B7-BC22-1B39E94AFBFA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800" dirty="0"/>
            <a:t>Anchor Text</a:t>
          </a:r>
          <a:endParaRPr lang="en-IN" sz="1800" dirty="0"/>
        </a:p>
      </dgm:t>
    </dgm:pt>
    <dgm:pt modelId="{FD9AAA6F-56B7-4A8D-BC04-EA9A84BAA970}" type="parTrans" cxnId="{6508D5D7-A5E9-4FC3-ADBD-4A2BD55E4946}">
      <dgm:prSet/>
      <dgm:spPr/>
    </dgm:pt>
    <dgm:pt modelId="{17E534D2-D19C-49B8-BAF7-542BB72BB03C}" type="sibTrans" cxnId="{6508D5D7-A5E9-4FC3-ADBD-4A2BD55E4946}">
      <dgm:prSet/>
      <dgm:spPr/>
    </dgm:pt>
    <dgm:pt modelId="{0EDA7FEE-7FD0-4F54-A5BB-B68FB92589F2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800" dirty="0"/>
            <a:t>User Experience</a:t>
          </a:r>
          <a:endParaRPr lang="en-IN" sz="1800" dirty="0"/>
        </a:p>
      </dgm:t>
    </dgm:pt>
    <dgm:pt modelId="{F7915FF8-F4AF-4E80-B094-5C10D08F58B2}" type="parTrans" cxnId="{EAE25FE0-0A37-46F6-999E-CAC41D1466E4}">
      <dgm:prSet/>
      <dgm:spPr/>
    </dgm:pt>
    <dgm:pt modelId="{12C71584-1707-4AB8-A919-A8132E6D1A09}" type="sibTrans" cxnId="{EAE25FE0-0A37-46F6-999E-CAC41D1466E4}">
      <dgm:prSet/>
      <dgm:spPr/>
    </dgm:pt>
    <dgm:pt modelId="{480A738B-E37E-420D-9F1B-73C23E50F3E7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800" dirty="0"/>
            <a:t>Cost per impressions (CPM)</a:t>
          </a:r>
          <a:endParaRPr lang="en-IN" sz="1800" dirty="0"/>
        </a:p>
      </dgm:t>
    </dgm:pt>
    <dgm:pt modelId="{9E268B75-E824-4743-B56C-F387636F8181}" type="parTrans" cxnId="{91D4CAFD-0DF3-467E-91EA-F3415E3CA800}">
      <dgm:prSet/>
      <dgm:spPr/>
    </dgm:pt>
    <dgm:pt modelId="{F5484147-9EC4-4B25-A6B9-15BE367BCAED}" type="sibTrans" cxnId="{91D4CAFD-0DF3-467E-91EA-F3415E3CA800}">
      <dgm:prSet/>
      <dgm:spPr/>
    </dgm:pt>
    <dgm:pt modelId="{D45E0412-4031-4A4A-9B0B-3D60F4B74C12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800" dirty="0"/>
            <a:t> Cost per Action (CPA)</a:t>
          </a:r>
          <a:endParaRPr lang="en-IN" sz="1800" dirty="0"/>
        </a:p>
      </dgm:t>
    </dgm:pt>
    <dgm:pt modelId="{9F32F530-3BE1-48EF-854D-1B4E9C4B639F}" type="parTrans" cxnId="{0650047D-7B4D-41A1-9502-5E7EDDA411FF}">
      <dgm:prSet/>
      <dgm:spPr/>
    </dgm:pt>
    <dgm:pt modelId="{A73D2571-167C-4BAC-BBFC-E47D0D3DA32B}" type="sibTrans" cxnId="{0650047D-7B4D-41A1-9502-5E7EDDA411FF}">
      <dgm:prSet/>
      <dgm:spPr/>
    </dgm:pt>
    <dgm:pt modelId="{C9AA123A-2EBE-492B-B4C8-A25046F3582E}" type="pres">
      <dgm:prSet presAssocID="{AF22ED49-1A57-4335-8D01-0F42FA754E4C}" presName="linearFlow" presStyleCnt="0">
        <dgm:presLayoutVars>
          <dgm:dir/>
          <dgm:animLvl val="lvl"/>
          <dgm:resizeHandles val="exact"/>
        </dgm:presLayoutVars>
      </dgm:prSet>
      <dgm:spPr/>
    </dgm:pt>
    <dgm:pt modelId="{5BBEA4D1-F262-40FD-9594-E788D0C978A6}" type="pres">
      <dgm:prSet presAssocID="{A7D8BCDC-C3DD-4365-90FF-5AA80A1E2F89}" presName="composite" presStyleCnt="0"/>
      <dgm:spPr/>
    </dgm:pt>
    <dgm:pt modelId="{1923B47C-B9D8-414D-9F0A-0BEB4552043E}" type="pres">
      <dgm:prSet presAssocID="{A7D8BCDC-C3DD-4365-90FF-5AA80A1E2F89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0FC0457A-5CB7-428D-A663-D5BB11B5C672}" type="pres">
      <dgm:prSet presAssocID="{A7D8BCDC-C3DD-4365-90FF-5AA80A1E2F89}" presName="descendantText" presStyleLbl="alignAcc1" presStyleIdx="0" presStyleCnt="2">
        <dgm:presLayoutVars>
          <dgm:bulletEnabled val="1"/>
        </dgm:presLayoutVars>
      </dgm:prSet>
      <dgm:spPr/>
    </dgm:pt>
    <dgm:pt modelId="{7A24D6B3-DC4E-46FE-81CB-18552BE91DA1}" type="pres">
      <dgm:prSet presAssocID="{349E32C2-FE5E-41CF-8098-01B0B95ACD65}" presName="sp" presStyleCnt="0"/>
      <dgm:spPr/>
    </dgm:pt>
    <dgm:pt modelId="{5A44E6D6-7B00-4900-B1BF-4FA5A15E1568}" type="pres">
      <dgm:prSet presAssocID="{2649FF11-3ECF-420F-BDE3-19D8BEE480AB}" presName="composite" presStyleCnt="0"/>
      <dgm:spPr/>
    </dgm:pt>
    <dgm:pt modelId="{2BFAA37F-E8EF-4A47-BE40-8B958367F31B}" type="pres">
      <dgm:prSet presAssocID="{2649FF11-3ECF-420F-BDE3-19D8BEE480AB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61D7996F-79C1-41FC-922D-450AA3DB5B84}" type="pres">
      <dgm:prSet presAssocID="{2649FF11-3ECF-420F-BDE3-19D8BEE480AB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DB06B520-B25E-4440-9E4B-B03ED8F29D5C}" type="presOf" srcId="{0EDA7FEE-7FD0-4F54-A5BB-B68FB92589F2}" destId="{0FC0457A-5CB7-428D-A663-D5BB11B5C672}" srcOrd="0" destOrd="2" presId="urn:microsoft.com/office/officeart/2005/8/layout/chevron2"/>
    <dgm:cxn modelId="{8ECBD236-D1E8-4E8E-BE61-3E5095C455DF}" type="presOf" srcId="{3C5EEA26-56B7-4992-B17A-7B469B1AFDBD}" destId="{0FC0457A-5CB7-428D-A663-D5BB11B5C672}" srcOrd="0" destOrd="0" presId="urn:microsoft.com/office/officeart/2005/8/layout/chevron2"/>
    <dgm:cxn modelId="{1724D940-A5D8-44DC-BA49-66A67ECE9BC5}" type="presOf" srcId="{F752199E-62E4-49B7-BC22-1B39E94AFBFA}" destId="{0FC0457A-5CB7-428D-A663-D5BB11B5C672}" srcOrd="0" destOrd="1" presId="urn:microsoft.com/office/officeart/2005/8/layout/chevron2"/>
    <dgm:cxn modelId="{57448D5D-5FC8-4F67-82F2-E41D4FC8B8B4}" type="presOf" srcId="{D45E0412-4031-4A4A-9B0B-3D60F4B74C12}" destId="{61D7996F-79C1-41FC-922D-450AA3DB5B84}" srcOrd="0" destOrd="2" presId="urn:microsoft.com/office/officeart/2005/8/layout/chevron2"/>
    <dgm:cxn modelId="{21DB1466-0890-4853-B21B-1B70EE9F053C}" type="presOf" srcId="{480A738B-E37E-420D-9F1B-73C23E50F3E7}" destId="{61D7996F-79C1-41FC-922D-450AA3DB5B84}" srcOrd="0" destOrd="1" presId="urn:microsoft.com/office/officeart/2005/8/layout/chevron2"/>
    <dgm:cxn modelId="{B751816F-E9FC-455E-9DF2-7F8360252413}" type="presOf" srcId="{4B50F426-83C6-4CCF-86E0-FB743F5CC1D4}" destId="{61D7996F-79C1-41FC-922D-450AA3DB5B84}" srcOrd="0" destOrd="0" presId="urn:microsoft.com/office/officeart/2005/8/layout/chevron2"/>
    <dgm:cxn modelId="{3199B254-6998-48D8-AB7C-5FC75B7CD29E}" srcId="{AF22ED49-1A57-4335-8D01-0F42FA754E4C}" destId="{A7D8BCDC-C3DD-4365-90FF-5AA80A1E2F89}" srcOrd="0" destOrd="0" parTransId="{2F4C54B8-32F9-44C9-A8B4-CD3EA5AEA4A8}" sibTransId="{349E32C2-FE5E-41CF-8098-01B0B95ACD65}"/>
    <dgm:cxn modelId="{0650047D-7B4D-41A1-9502-5E7EDDA411FF}" srcId="{2649FF11-3ECF-420F-BDE3-19D8BEE480AB}" destId="{D45E0412-4031-4A4A-9B0B-3D60F4B74C12}" srcOrd="2" destOrd="0" parTransId="{9F32F530-3BE1-48EF-854D-1B4E9C4B639F}" sibTransId="{A73D2571-167C-4BAC-BBFC-E47D0D3DA32B}"/>
    <dgm:cxn modelId="{3E0EB797-9A00-4F94-896F-8EA20D812953}" srcId="{2649FF11-3ECF-420F-BDE3-19D8BEE480AB}" destId="{4B50F426-83C6-4CCF-86E0-FB743F5CC1D4}" srcOrd="0" destOrd="0" parTransId="{13CC1334-BD56-415E-A649-3074A02D9B18}" sibTransId="{E1C781F5-FEFC-486E-8F94-3DEB7B287FD4}"/>
    <dgm:cxn modelId="{3BBA89A9-9A0F-4E11-B6C4-83342087690D}" type="presOf" srcId="{2649FF11-3ECF-420F-BDE3-19D8BEE480AB}" destId="{2BFAA37F-E8EF-4A47-BE40-8B958367F31B}" srcOrd="0" destOrd="0" presId="urn:microsoft.com/office/officeart/2005/8/layout/chevron2"/>
    <dgm:cxn modelId="{48223EB3-63BE-4279-B3D5-0DC527F098CA}" type="presOf" srcId="{AF22ED49-1A57-4335-8D01-0F42FA754E4C}" destId="{C9AA123A-2EBE-492B-B4C8-A25046F3582E}" srcOrd="0" destOrd="0" presId="urn:microsoft.com/office/officeart/2005/8/layout/chevron2"/>
    <dgm:cxn modelId="{82C8E8D1-2F45-4EFE-9DAC-6B1714EABDA7}" srcId="{A7D8BCDC-C3DD-4365-90FF-5AA80A1E2F89}" destId="{3C5EEA26-56B7-4992-B17A-7B469B1AFDBD}" srcOrd="0" destOrd="0" parTransId="{0BF2AB59-1C01-4486-98B3-7FD4189C1191}" sibTransId="{783D1E32-3A56-46C2-BF8F-B4BAE93946A1}"/>
    <dgm:cxn modelId="{6508D5D7-A5E9-4FC3-ADBD-4A2BD55E4946}" srcId="{A7D8BCDC-C3DD-4365-90FF-5AA80A1E2F89}" destId="{F752199E-62E4-49B7-BC22-1B39E94AFBFA}" srcOrd="1" destOrd="0" parTransId="{FD9AAA6F-56B7-4A8D-BC04-EA9A84BAA970}" sibTransId="{17E534D2-D19C-49B8-BAF7-542BB72BB03C}"/>
    <dgm:cxn modelId="{EAE25FE0-0A37-46F6-999E-CAC41D1466E4}" srcId="{A7D8BCDC-C3DD-4365-90FF-5AA80A1E2F89}" destId="{0EDA7FEE-7FD0-4F54-A5BB-B68FB92589F2}" srcOrd="2" destOrd="0" parTransId="{F7915FF8-F4AF-4E80-B094-5C10D08F58B2}" sibTransId="{12C71584-1707-4AB8-A919-A8132E6D1A09}"/>
    <dgm:cxn modelId="{6DB900E1-EDCD-4F31-A530-B98348F4A982}" srcId="{AF22ED49-1A57-4335-8D01-0F42FA754E4C}" destId="{2649FF11-3ECF-420F-BDE3-19D8BEE480AB}" srcOrd="1" destOrd="0" parTransId="{F2D1AD8F-1C56-4E34-83C6-D82BB2DE5FE8}" sibTransId="{17053660-E348-4447-9A76-39DC15E71CB9}"/>
    <dgm:cxn modelId="{D2D978ED-A0AC-4277-9FD9-041ECBAF2FB2}" type="presOf" srcId="{A7D8BCDC-C3DD-4365-90FF-5AA80A1E2F89}" destId="{1923B47C-B9D8-414D-9F0A-0BEB4552043E}" srcOrd="0" destOrd="0" presId="urn:microsoft.com/office/officeart/2005/8/layout/chevron2"/>
    <dgm:cxn modelId="{91D4CAFD-0DF3-467E-91EA-F3415E3CA800}" srcId="{2649FF11-3ECF-420F-BDE3-19D8BEE480AB}" destId="{480A738B-E37E-420D-9F1B-73C23E50F3E7}" srcOrd="1" destOrd="0" parTransId="{9E268B75-E824-4743-B56C-F387636F8181}" sibTransId="{F5484147-9EC4-4B25-A6B9-15BE367BCAED}"/>
    <dgm:cxn modelId="{23540E8A-B832-4541-9797-0D7991CAEB87}" type="presParOf" srcId="{C9AA123A-2EBE-492B-B4C8-A25046F3582E}" destId="{5BBEA4D1-F262-40FD-9594-E788D0C978A6}" srcOrd="0" destOrd="0" presId="urn:microsoft.com/office/officeart/2005/8/layout/chevron2"/>
    <dgm:cxn modelId="{36331E30-7ACC-4E2D-A431-55787F34C293}" type="presParOf" srcId="{5BBEA4D1-F262-40FD-9594-E788D0C978A6}" destId="{1923B47C-B9D8-414D-9F0A-0BEB4552043E}" srcOrd="0" destOrd="0" presId="urn:microsoft.com/office/officeart/2005/8/layout/chevron2"/>
    <dgm:cxn modelId="{67537937-B75D-45C9-8E2D-111867137DE2}" type="presParOf" srcId="{5BBEA4D1-F262-40FD-9594-E788D0C978A6}" destId="{0FC0457A-5CB7-428D-A663-D5BB11B5C672}" srcOrd="1" destOrd="0" presId="urn:microsoft.com/office/officeart/2005/8/layout/chevron2"/>
    <dgm:cxn modelId="{326873F1-F58C-4079-83E8-0F399C374BAD}" type="presParOf" srcId="{C9AA123A-2EBE-492B-B4C8-A25046F3582E}" destId="{7A24D6B3-DC4E-46FE-81CB-18552BE91DA1}" srcOrd="1" destOrd="0" presId="urn:microsoft.com/office/officeart/2005/8/layout/chevron2"/>
    <dgm:cxn modelId="{F96B6D88-CCB8-49C5-83D6-81A47DE36C84}" type="presParOf" srcId="{C9AA123A-2EBE-492B-B4C8-A25046F3582E}" destId="{5A44E6D6-7B00-4900-B1BF-4FA5A15E1568}" srcOrd="2" destOrd="0" presId="urn:microsoft.com/office/officeart/2005/8/layout/chevron2"/>
    <dgm:cxn modelId="{6397826A-4BB6-49DF-819E-C3DB7366B89C}" type="presParOf" srcId="{5A44E6D6-7B00-4900-B1BF-4FA5A15E1568}" destId="{2BFAA37F-E8EF-4A47-BE40-8B958367F31B}" srcOrd="0" destOrd="0" presId="urn:microsoft.com/office/officeart/2005/8/layout/chevron2"/>
    <dgm:cxn modelId="{33F22231-5BBA-4D32-9A20-A35B02EB2BB7}" type="presParOf" srcId="{5A44E6D6-7B00-4900-B1BF-4FA5A15E1568}" destId="{61D7996F-79C1-41FC-922D-450AA3DB5B8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9CB53D-0B41-4D52-AC79-D52ABC6FD98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498E8AD-722E-45AE-B837-DB44DFFF116E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Use</a:t>
          </a:r>
          <a:r>
            <a:rPr lang="en-US" baseline="0" dirty="0"/>
            <a:t> negative keywords list</a:t>
          </a:r>
          <a:endParaRPr lang="en-IN" dirty="0"/>
        </a:p>
      </dgm:t>
    </dgm:pt>
    <dgm:pt modelId="{E20D1A41-242B-4939-BFF6-9964D5557741}" type="parTrans" cxnId="{EBD40118-FC2D-4633-9123-DD5F49442472}">
      <dgm:prSet/>
      <dgm:spPr/>
      <dgm:t>
        <a:bodyPr/>
        <a:lstStyle/>
        <a:p>
          <a:endParaRPr lang="en-IN"/>
        </a:p>
      </dgm:t>
    </dgm:pt>
    <dgm:pt modelId="{D5BA1BAA-986D-4CB0-A217-5943FE34A828}" type="sibTrans" cxnId="{EBD40118-FC2D-4633-9123-DD5F49442472}">
      <dgm:prSet/>
      <dgm:spPr/>
      <dgm:t>
        <a:bodyPr/>
        <a:lstStyle/>
        <a:p>
          <a:endParaRPr lang="en-IN"/>
        </a:p>
      </dgm:t>
    </dgm:pt>
    <dgm:pt modelId="{C312666A-8954-4556-87D2-169456D56EA7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Organize</a:t>
          </a:r>
          <a:r>
            <a:rPr lang="en-US" baseline="0" dirty="0"/>
            <a:t> keywords by ad groups</a:t>
          </a:r>
          <a:endParaRPr lang="en-IN" dirty="0"/>
        </a:p>
      </dgm:t>
    </dgm:pt>
    <dgm:pt modelId="{6B02E83F-8EC9-411B-B8D7-107910DDA2B9}" type="parTrans" cxnId="{0FE4250A-CBB8-4B4B-8BDB-1AFB9D0E6DA2}">
      <dgm:prSet/>
      <dgm:spPr/>
      <dgm:t>
        <a:bodyPr/>
        <a:lstStyle/>
        <a:p>
          <a:endParaRPr lang="en-IN"/>
        </a:p>
      </dgm:t>
    </dgm:pt>
    <dgm:pt modelId="{1C38F522-E409-47FA-8606-1C61773EBE3E}" type="sibTrans" cxnId="{0FE4250A-CBB8-4B4B-8BDB-1AFB9D0E6DA2}">
      <dgm:prSet/>
      <dgm:spPr/>
      <dgm:t>
        <a:bodyPr/>
        <a:lstStyle/>
        <a:p>
          <a:endParaRPr lang="en-IN"/>
        </a:p>
      </dgm:t>
    </dgm:pt>
    <dgm:pt modelId="{4F0BC743-FDF8-462C-AEF0-0C5814E5D2DC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Think</a:t>
          </a:r>
          <a:r>
            <a:rPr lang="en-US" baseline="0" dirty="0"/>
            <a:t> like a customer</a:t>
          </a:r>
          <a:endParaRPr lang="en-IN" dirty="0"/>
        </a:p>
      </dgm:t>
    </dgm:pt>
    <dgm:pt modelId="{8E51FDE9-66AE-4F23-A22C-4DB58DC08350}" type="parTrans" cxnId="{1303F496-AC2B-41AE-A045-C0B6B1626E4A}">
      <dgm:prSet/>
      <dgm:spPr/>
      <dgm:t>
        <a:bodyPr/>
        <a:lstStyle/>
        <a:p>
          <a:endParaRPr lang="en-IN"/>
        </a:p>
      </dgm:t>
    </dgm:pt>
    <dgm:pt modelId="{E46858B3-6F3D-438C-9D10-B5A99051C376}" type="sibTrans" cxnId="{1303F496-AC2B-41AE-A045-C0B6B1626E4A}">
      <dgm:prSet/>
      <dgm:spPr/>
      <dgm:t>
        <a:bodyPr/>
        <a:lstStyle/>
        <a:p>
          <a:endParaRPr lang="en-IN"/>
        </a:p>
      </dgm:t>
    </dgm:pt>
    <dgm:pt modelId="{0DB07A5C-2FC3-4F35-9886-F6740B95C36B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General</a:t>
          </a:r>
          <a:r>
            <a:rPr lang="en-US" baseline="0" dirty="0"/>
            <a:t> Keywords will reach more people</a:t>
          </a:r>
          <a:endParaRPr lang="en-IN" dirty="0"/>
        </a:p>
      </dgm:t>
    </dgm:pt>
    <dgm:pt modelId="{F825B66A-07E6-4DA1-B4ED-E4F4AC7B1C98}" type="parTrans" cxnId="{9D5C614E-372A-4A94-83F7-490C17DA2E8D}">
      <dgm:prSet/>
      <dgm:spPr/>
      <dgm:t>
        <a:bodyPr/>
        <a:lstStyle/>
        <a:p>
          <a:endParaRPr lang="en-IN"/>
        </a:p>
      </dgm:t>
    </dgm:pt>
    <dgm:pt modelId="{3788C1A8-91DF-40A9-B312-C53989AE37F7}" type="sibTrans" cxnId="{9D5C614E-372A-4A94-83F7-490C17DA2E8D}">
      <dgm:prSet/>
      <dgm:spPr/>
      <dgm:t>
        <a:bodyPr/>
        <a:lstStyle/>
        <a:p>
          <a:endParaRPr lang="en-IN"/>
        </a:p>
      </dgm:t>
    </dgm:pt>
    <dgm:pt modelId="{01CB39AF-D20B-4438-9F4E-32B3B5C4FCBE}" type="pres">
      <dgm:prSet presAssocID="{309CB53D-0B41-4D52-AC79-D52ABC6FD983}" presName="linear" presStyleCnt="0">
        <dgm:presLayoutVars>
          <dgm:animLvl val="lvl"/>
          <dgm:resizeHandles val="exact"/>
        </dgm:presLayoutVars>
      </dgm:prSet>
      <dgm:spPr/>
    </dgm:pt>
    <dgm:pt modelId="{38F82631-8983-49AF-A006-144B1FF532C6}" type="pres">
      <dgm:prSet presAssocID="{4F0BC743-FDF8-462C-AEF0-0C5814E5D2D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6B7D756-5455-454A-90BB-BACF87124A37}" type="pres">
      <dgm:prSet presAssocID="{E46858B3-6F3D-438C-9D10-B5A99051C376}" presName="spacer" presStyleCnt="0"/>
      <dgm:spPr/>
    </dgm:pt>
    <dgm:pt modelId="{D4DDC450-6D86-41A9-A2F3-7BF50B0B766D}" type="pres">
      <dgm:prSet presAssocID="{0DB07A5C-2FC3-4F35-9886-F6740B95C3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14ADEF-CB43-4E67-9BBF-5F7C0BBB539A}" type="pres">
      <dgm:prSet presAssocID="{3788C1A8-91DF-40A9-B312-C53989AE37F7}" presName="spacer" presStyleCnt="0"/>
      <dgm:spPr/>
    </dgm:pt>
    <dgm:pt modelId="{A00585EA-830D-4B5E-9A70-769462BF06DD}" type="pres">
      <dgm:prSet presAssocID="{C312666A-8954-4556-87D2-169456D56EA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F538F01-6827-4A63-BEEC-C974738BD5B1}" type="pres">
      <dgm:prSet presAssocID="{1C38F522-E409-47FA-8606-1C61773EBE3E}" presName="spacer" presStyleCnt="0"/>
      <dgm:spPr/>
    </dgm:pt>
    <dgm:pt modelId="{31705FF7-8957-4E8D-9FED-9AE67198AC32}" type="pres">
      <dgm:prSet presAssocID="{5498E8AD-722E-45AE-B837-DB44DFFF116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FE4250A-CBB8-4B4B-8BDB-1AFB9D0E6DA2}" srcId="{309CB53D-0B41-4D52-AC79-D52ABC6FD983}" destId="{C312666A-8954-4556-87D2-169456D56EA7}" srcOrd="2" destOrd="0" parTransId="{6B02E83F-8EC9-411B-B8D7-107910DDA2B9}" sibTransId="{1C38F522-E409-47FA-8606-1C61773EBE3E}"/>
    <dgm:cxn modelId="{DA5B9315-C387-40C8-A175-F2390A4E01AA}" type="presOf" srcId="{0DB07A5C-2FC3-4F35-9886-F6740B95C36B}" destId="{D4DDC450-6D86-41A9-A2F3-7BF50B0B766D}" srcOrd="0" destOrd="0" presId="urn:microsoft.com/office/officeart/2005/8/layout/vList2"/>
    <dgm:cxn modelId="{EBD40118-FC2D-4633-9123-DD5F49442472}" srcId="{309CB53D-0B41-4D52-AC79-D52ABC6FD983}" destId="{5498E8AD-722E-45AE-B837-DB44DFFF116E}" srcOrd="3" destOrd="0" parTransId="{E20D1A41-242B-4939-BFF6-9964D5557741}" sibTransId="{D5BA1BAA-986D-4CB0-A217-5943FE34A828}"/>
    <dgm:cxn modelId="{A0FDC418-F94B-4EBB-ABED-7AFBA81D691B}" type="presOf" srcId="{309CB53D-0B41-4D52-AC79-D52ABC6FD983}" destId="{01CB39AF-D20B-4438-9F4E-32B3B5C4FCBE}" srcOrd="0" destOrd="0" presId="urn:microsoft.com/office/officeart/2005/8/layout/vList2"/>
    <dgm:cxn modelId="{9D5C614E-372A-4A94-83F7-490C17DA2E8D}" srcId="{309CB53D-0B41-4D52-AC79-D52ABC6FD983}" destId="{0DB07A5C-2FC3-4F35-9886-F6740B95C36B}" srcOrd="1" destOrd="0" parTransId="{F825B66A-07E6-4DA1-B4ED-E4F4AC7B1C98}" sibTransId="{3788C1A8-91DF-40A9-B312-C53989AE37F7}"/>
    <dgm:cxn modelId="{9A791380-10B8-4706-8868-65D9B3D0D2A9}" type="presOf" srcId="{5498E8AD-722E-45AE-B837-DB44DFFF116E}" destId="{31705FF7-8957-4E8D-9FED-9AE67198AC32}" srcOrd="0" destOrd="0" presId="urn:microsoft.com/office/officeart/2005/8/layout/vList2"/>
    <dgm:cxn modelId="{ABBC4296-E1F9-403E-8459-77AA5392F47F}" type="presOf" srcId="{C312666A-8954-4556-87D2-169456D56EA7}" destId="{A00585EA-830D-4B5E-9A70-769462BF06DD}" srcOrd="0" destOrd="0" presId="urn:microsoft.com/office/officeart/2005/8/layout/vList2"/>
    <dgm:cxn modelId="{1303F496-AC2B-41AE-A045-C0B6B1626E4A}" srcId="{309CB53D-0B41-4D52-AC79-D52ABC6FD983}" destId="{4F0BC743-FDF8-462C-AEF0-0C5814E5D2DC}" srcOrd="0" destOrd="0" parTransId="{8E51FDE9-66AE-4F23-A22C-4DB58DC08350}" sibTransId="{E46858B3-6F3D-438C-9D10-B5A99051C376}"/>
    <dgm:cxn modelId="{0E4D85CC-3E37-425F-BF89-EFF9991AD1EB}" type="presOf" srcId="{4F0BC743-FDF8-462C-AEF0-0C5814E5D2DC}" destId="{38F82631-8983-49AF-A006-144B1FF532C6}" srcOrd="0" destOrd="0" presId="urn:microsoft.com/office/officeart/2005/8/layout/vList2"/>
    <dgm:cxn modelId="{E36F7C7B-914B-41C7-8920-53DE4ED6FBFF}" type="presParOf" srcId="{01CB39AF-D20B-4438-9F4E-32B3B5C4FCBE}" destId="{38F82631-8983-49AF-A006-144B1FF532C6}" srcOrd="0" destOrd="0" presId="urn:microsoft.com/office/officeart/2005/8/layout/vList2"/>
    <dgm:cxn modelId="{F06CD807-EC55-432C-B6B6-C71EC1C098BF}" type="presParOf" srcId="{01CB39AF-D20B-4438-9F4E-32B3B5C4FCBE}" destId="{A6B7D756-5455-454A-90BB-BACF87124A37}" srcOrd="1" destOrd="0" presId="urn:microsoft.com/office/officeart/2005/8/layout/vList2"/>
    <dgm:cxn modelId="{57BDDAEF-C30E-47E6-A4BF-EF1780CC0FC3}" type="presParOf" srcId="{01CB39AF-D20B-4438-9F4E-32B3B5C4FCBE}" destId="{D4DDC450-6D86-41A9-A2F3-7BF50B0B766D}" srcOrd="2" destOrd="0" presId="urn:microsoft.com/office/officeart/2005/8/layout/vList2"/>
    <dgm:cxn modelId="{47DDFD02-9F34-4564-87EF-F16DC87D252C}" type="presParOf" srcId="{01CB39AF-D20B-4438-9F4E-32B3B5C4FCBE}" destId="{FD14ADEF-CB43-4E67-9BBF-5F7C0BBB539A}" srcOrd="3" destOrd="0" presId="urn:microsoft.com/office/officeart/2005/8/layout/vList2"/>
    <dgm:cxn modelId="{A0AF9FC4-4ABF-4220-A0A0-6CEA2F0108C4}" type="presParOf" srcId="{01CB39AF-D20B-4438-9F4E-32B3B5C4FCBE}" destId="{A00585EA-830D-4B5E-9A70-769462BF06DD}" srcOrd="4" destOrd="0" presId="urn:microsoft.com/office/officeart/2005/8/layout/vList2"/>
    <dgm:cxn modelId="{ADD4E674-9143-408E-BB57-51F87DCA80F6}" type="presParOf" srcId="{01CB39AF-D20B-4438-9F4E-32B3B5C4FCBE}" destId="{BF538F01-6827-4A63-BEEC-C974738BD5B1}" srcOrd="5" destOrd="0" presId="urn:microsoft.com/office/officeart/2005/8/layout/vList2"/>
    <dgm:cxn modelId="{248FC682-07E2-435F-B400-C1F5D4054C9A}" type="presParOf" srcId="{01CB39AF-D20B-4438-9F4E-32B3B5C4FCBE}" destId="{31705FF7-8957-4E8D-9FED-9AE67198AC3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3B47C-B9D8-414D-9F0A-0BEB4552043E}">
      <dsp:nvSpPr>
        <dsp:cNvPr id="0" name=""/>
        <dsp:cNvSpPr/>
      </dsp:nvSpPr>
      <dsp:spPr>
        <a:xfrm rot="5400000">
          <a:off x="-231894" y="232734"/>
          <a:ext cx="1545960" cy="10821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 2003</a:t>
          </a:r>
          <a:endParaRPr lang="en-IN" sz="1500" kern="1200" dirty="0"/>
        </a:p>
      </dsp:txBody>
      <dsp:txXfrm rot="-5400000">
        <a:off x="0" y="541926"/>
        <a:ext cx="1082172" cy="463788"/>
      </dsp:txXfrm>
    </dsp:sp>
    <dsp:sp modelId="{0FC0457A-5CB7-428D-A663-D5BB11B5C672}">
      <dsp:nvSpPr>
        <dsp:cNvPr id="0" name=""/>
        <dsp:cNvSpPr/>
      </dsp:nvSpPr>
      <dsp:spPr>
        <a:xfrm rot="5400000">
          <a:off x="2013603" y="-930590"/>
          <a:ext cx="1004874" cy="28677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Keyword density played the major role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Page title, Meta data &amp; Body copy</a:t>
          </a:r>
          <a:endParaRPr lang="en-IN" sz="1500" kern="1200" dirty="0"/>
        </a:p>
      </dsp:txBody>
      <dsp:txXfrm rot="-5400000">
        <a:off x="1082172" y="49895"/>
        <a:ext cx="2818682" cy="906766"/>
      </dsp:txXfrm>
    </dsp:sp>
    <dsp:sp modelId="{2BFAA37F-E8EF-4A47-BE40-8B958367F31B}">
      <dsp:nvSpPr>
        <dsp:cNvPr id="0" name=""/>
        <dsp:cNvSpPr/>
      </dsp:nvSpPr>
      <dsp:spPr>
        <a:xfrm rot="5400000">
          <a:off x="-231894" y="1583830"/>
          <a:ext cx="1545960" cy="10821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2004-11</a:t>
          </a:r>
          <a:endParaRPr lang="en-IN" sz="1500" kern="1200" dirty="0"/>
        </a:p>
      </dsp:txBody>
      <dsp:txXfrm rot="-5400000">
        <a:off x="0" y="1893022"/>
        <a:ext cx="1082172" cy="463788"/>
      </dsp:txXfrm>
    </dsp:sp>
    <dsp:sp modelId="{61D7996F-79C1-41FC-922D-450AA3DB5B84}">
      <dsp:nvSpPr>
        <dsp:cNvPr id="0" name=""/>
        <dsp:cNvSpPr/>
      </dsp:nvSpPr>
      <dsp:spPr>
        <a:xfrm rot="5400000">
          <a:off x="2013603" y="420505"/>
          <a:ext cx="1004874" cy="28677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Link Volume 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Anchor Text (Clickable text in hyperlink)</a:t>
          </a:r>
          <a:endParaRPr lang="en-IN" sz="1500" kern="1200" dirty="0"/>
        </a:p>
      </dsp:txBody>
      <dsp:txXfrm rot="-5400000">
        <a:off x="1082172" y="1400990"/>
        <a:ext cx="2818682" cy="906766"/>
      </dsp:txXfrm>
    </dsp:sp>
    <dsp:sp modelId="{3F759C1A-44A2-45A2-8D02-7955F6710174}">
      <dsp:nvSpPr>
        <dsp:cNvPr id="0" name=""/>
        <dsp:cNvSpPr/>
      </dsp:nvSpPr>
      <dsp:spPr>
        <a:xfrm rot="5400000">
          <a:off x="-231894" y="2934927"/>
          <a:ext cx="1545960" cy="10821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2011 onwards</a:t>
          </a:r>
          <a:endParaRPr lang="en-IN" sz="1500" kern="1200" dirty="0"/>
        </a:p>
      </dsp:txBody>
      <dsp:txXfrm rot="-5400000">
        <a:off x="0" y="3244119"/>
        <a:ext cx="1082172" cy="463788"/>
      </dsp:txXfrm>
    </dsp:sp>
    <dsp:sp modelId="{ED88FC6D-5F3E-4FFA-83BC-A509D8D97C23}">
      <dsp:nvSpPr>
        <dsp:cNvPr id="0" name=""/>
        <dsp:cNvSpPr/>
      </dsp:nvSpPr>
      <dsp:spPr>
        <a:xfrm rot="5400000">
          <a:off x="2013603" y="1771601"/>
          <a:ext cx="1004874" cy="28677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User Experience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Substantially Unique</a:t>
          </a:r>
          <a:endParaRPr lang="en-IN" sz="1500" kern="1200" dirty="0"/>
        </a:p>
      </dsp:txBody>
      <dsp:txXfrm rot="-5400000">
        <a:off x="1082172" y="2752086"/>
        <a:ext cx="2818682" cy="9067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3B47C-B9D8-414D-9F0A-0BEB4552043E}">
      <dsp:nvSpPr>
        <dsp:cNvPr id="0" name=""/>
        <dsp:cNvSpPr/>
      </dsp:nvSpPr>
      <dsp:spPr>
        <a:xfrm rot="5400000">
          <a:off x="-341924" y="345702"/>
          <a:ext cx="2263811" cy="1579963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SEO</a:t>
          </a:r>
          <a:endParaRPr lang="en-IN" sz="2600" kern="1200" dirty="0">
            <a:solidFill>
              <a:schemeClr val="tx1"/>
            </a:solidFill>
          </a:endParaRPr>
        </a:p>
      </dsp:txBody>
      <dsp:txXfrm rot="-5400000">
        <a:off x="1" y="793760"/>
        <a:ext cx="1579963" cy="683848"/>
      </dsp:txXfrm>
    </dsp:sp>
    <dsp:sp modelId="{0FC0457A-5CB7-428D-A663-D5BB11B5C672}">
      <dsp:nvSpPr>
        <dsp:cNvPr id="0" name=""/>
        <dsp:cNvSpPr/>
      </dsp:nvSpPr>
      <dsp:spPr>
        <a:xfrm rot="5400000">
          <a:off x="2028021" y="-444278"/>
          <a:ext cx="1473830" cy="23699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Keywords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Anchor Text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User Experience</a:t>
          </a:r>
          <a:endParaRPr lang="en-IN" sz="1800" kern="1200" dirty="0"/>
        </a:p>
      </dsp:txBody>
      <dsp:txXfrm rot="-5400000">
        <a:off x="1579964" y="75725"/>
        <a:ext cx="2297999" cy="1329938"/>
      </dsp:txXfrm>
    </dsp:sp>
    <dsp:sp modelId="{2BFAA37F-E8EF-4A47-BE40-8B958367F31B}">
      <dsp:nvSpPr>
        <dsp:cNvPr id="0" name=""/>
        <dsp:cNvSpPr/>
      </dsp:nvSpPr>
      <dsp:spPr>
        <a:xfrm rot="5400000">
          <a:off x="-341924" y="2324167"/>
          <a:ext cx="2263811" cy="1579963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Paid Search</a:t>
          </a:r>
          <a:endParaRPr lang="en-IN" sz="2600" kern="1200" dirty="0">
            <a:solidFill>
              <a:schemeClr val="tx1"/>
            </a:solidFill>
          </a:endParaRPr>
        </a:p>
      </dsp:txBody>
      <dsp:txXfrm rot="-5400000">
        <a:off x="1" y="2772225"/>
        <a:ext cx="1579963" cy="683848"/>
      </dsp:txXfrm>
    </dsp:sp>
    <dsp:sp modelId="{61D7996F-79C1-41FC-922D-450AA3DB5B84}">
      <dsp:nvSpPr>
        <dsp:cNvPr id="0" name=""/>
        <dsp:cNvSpPr/>
      </dsp:nvSpPr>
      <dsp:spPr>
        <a:xfrm rot="5400000">
          <a:off x="2028021" y="1534185"/>
          <a:ext cx="1473830" cy="23699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Pay Per Click (PPC)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Cost per impressions (CPM)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 Cost per Action (CPA)</a:t>
          </a:r>
          <a:endParaRPr lang="en-IN" sz="1800" kern="1200" dirty="0"/>
        </a:p>
      </dsp:txBody>
      <dsp:txXfrm rot="-5400000">
        <a:off x="1579964" y="2054188"/>
        <a:ext cx="2297999" cy="13299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82631-8983-49AF-A006-144B1FF532C6}">
      <dsp:nvSpPr>
        <dsp:cNvPr id="0" name=""/>
        <dsp:cNvSpPr/>
      </dsp:nvSpPr>
      <dsp:spPr>
        <a:xfrm>
          <a:off x="0" y="27977"/>
          <a:ext cx="4890005" cy="1271205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Think</a:t>
          </a:r>
          <a:r>
            <a:rPr lang="en-US" sz="3200" kern="1200" baseline="0" dirty="0"/>
            <a:t> like a customer</a:t>
          </a:r>
          <a:endParaRPr lang="en-IN" sz="3200" kern="1200" dirty="0"/>
        </a:p>
      </dsp:txBody>
      <dsp:txXfrm>
        <a:off x="62055" y="90032"/>
        <a:ext cx="4765895" cy="1147095"/>
      </dsp:txXfrm>
    </dsp:sp>
    <dsp:sp modelId="{D4DDC450-6D86-41A9-A2F3-7BF50B0B766D}">
      <dsp:nvSpPr>
        <dsp:cNvPr id="0" name=""/>
        <dsp:cNvSpPr/>
      </dsp:nvSpPr>
      <dsp:spPr>
        <a:xfrm>
          <a:off x="0" y="1391342"/>
          <a:ext cx="4890005" cy="1271205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General</a:t>
          </a:r>
          <a:r>
            <a:rPr lang="en-US" sz="3200" kern="1200" baseline="0" dirty="0"/>
            <a:t> Keywords will reach more people</a:t>
          </a:r>
          <a:endParaRPr lang="en-IN" sz="3200" kern="1200" dirty="0"/>
        </a:p>
      </dsp:txBody>
      <dsp:txXfrm>
        <a:off x="62055" y="1453397"/>
        <a:ext cx="4765895" cy="1147095"/>
      </dsp:txXfrm>
    </dsp:sp>
    <dsp:sp modelId="{A00585EA-830D-4B5E-9A70-769462BF06DD}">
      <dsp:nvSpPr>
        <dsp:cNvPr id="0" name=""/>
        <dsp:cNvSpPr/>
      </dsp:nvSpPr>
      <dsp:spPr>
        <a:xfrm>
          <a:off x="0" y="2754708"/>
          <a:ext cx="4890005" cy="1271205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Organize</a:t>
          </a:r>
          <a:r>
            <a:rPr lang="en-US" sz="3200" kern="1200" baseline="0" dirty="0"/>
            <a:t> keywords by ad groups</a:t>
          </a:r>
          <a:endParaRPr lang="en-IN" sz="3200" kern="1200" dirty="0"/>
        </a:p>
      </dsp:txBody>
      <dsp:txXfrm>
        <a:off x="62055" y="2816763"/>
        <a:ext cx="4765895" cy="1147095"/>
      </dsp:txXfrm>
    </dsp:sp>
    <dsp:sp modelId="{31705FF7-8957-4E8D-9FED-9AE67198AC32}">
      <dsp:nvSpPr>
        <dsp:cNvPr id="0" name=""/>
        <dsp:cNvSpPr/>
      </dsp:nvSpPr>
      <dsp:spPr>
        <a:xfrm>
          <a:off x="0" y="4118073"/>
          <a:ext cx="4890005" cy="1271205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Use</a:t>
          </a:r>
          <a:r>
            <a:rPr lang="en-US" sz="3200" kern="1200" baseline="0" dirty="0"/>
            <a:t> negative keywords list</a:t>
          </a:r>
          <a:endParaRPr lang="en-IN" sz="3200" kern="1200" dirty="0"/>
        </a:p>
      </dsp:txBody>
      <dsp:txXfrm>
        <a:off x="62055" y="4180128"/>
        <a:ext cx="4765895" cy="1147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A80F9-030E-48FB-A3FC-58C6C73B44A4}" type="datetimeFigureOut">
              <a:rPr lang="en-IN" smtClean="0"/>
              <a:pPr/>
              <a:t>13-06-2019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D097-D387-4E4D-A795-36183FC0547E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N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F27CAE-22AA-44C7-B731-2ADE8C4AE01D}" type="slidenum">
              <a:rPr lang="en-IN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CA61-D832-45AC-BE81-A68AD8BF7B2D}" type="datetimeFigureOut">
              <a:rPr lang="en-IN" smtClean="0"/>
              <a:pPr/>
              <a:t>13-06-2019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F24E3-708A-47E3-A525-13687C0CA4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CA61-D832-45AC-BE81-A68AD8BF7B2D}" type="datetimeFigureOut">
              <a:rPr lang="en-IN" smtClean="0"/>
              <a:pPr/>
              <a:t>13-06-2019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F24E3-708A-47E3-A525-13687C0CA4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CA61-D832-45AC-BE81-A68AD8BF7B2D}" type="datetimeFigureOut">
              <a:rPr lang="en-IN" smtClean="0"/>
              <a:pPr/>
              <a:t>13-06-2019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F24E3-708A-47E3-A525-13687C0CA4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7E920F9-CE07-4718-9044-F143C689DE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5926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C1BB078-1426-40CE-A7F2-F1A5C154D8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332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CA61-D832-45AC-BE81-A68AD8BF7B2D}" type="datetimeFigureOut">
              <a:rPr lang="en-IN" smtClean="0"/>
              <a:pPr/>
              <a:t>13-06-2019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F24E3-708A-47E3-A525-13687C0CA4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CA61-D832-45AC-BE81-A68AD8BF7B2D}" type="datetimeFigureOut">
              <a:rPr lang="en-IN" smtClean="0"/>
              <a:pPr/>
              <a:t>13-06-2019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F24E3-708A-47E3-A525-13687C0CA4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CA61-D832-45AC-BE81-A68AD8BF7B2D}" type="datetimeFigureOut">
              <a:rPr lang="en-IN" smtClean="0"/>
              <a:pPr/>
              <a:t>13-06-2019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F24E3-708A-47E3-A525-13687C0CA4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CA61-D832-45AC-BE81-A68AD8BF7B2D}" type="datetimeFigureOut">
              <a:rPr lang="en-IN" smtClean="0"/>
              <a:pPr/>
              <a:t>13-06-2019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F24E3-708A-47E3-A525-13687C0CA4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CA61-D832-45AC-BE81-A68AD8BF7B2D}" type="datetimeFigureOut">
              <a:rPr lang="en-IN" smtClean="0"/>
              <a:pPr/>
              <a:t>13-06-2019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F24E3-708A-47E3-A525-13687C0CA4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CA61-D832-45AC-BE81-A68AD8BF7B2D}" type="datetimeFigureOut">
              <a:rPr lang="en-IN" smtClean="0"/>
              <a:pPr/>
              <a:t>13-06-2019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F24E3-708A-47E3-A525-13687C0CA4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CA61-D832-45AC-BE81-A68AD8BF7B2D}" type="datetimeFigureOut">
              <a:rPr lang="en-IN" smtClean="0"/>
              <a:pPr/>
              <a:t>13-06-2019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F24E3-708A-47E3-A525-13687C0CA4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CA61-D832-45AC-BE81-A68AD8BF7B2D}" type="datetimeFigureOut">
              <a:rPr lang="en-IN" smtClean="0"/>
              <a:pPr/>
              <a:t>13-06-2019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F24E3-708A-47E3-A525-13687C0CA4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BCA61-D832-45AC-BE81-A68AD8BF7B2D}" type="datetimeFigureOut">
              <a:rPr lang="en-IN" smtClean="0"/>
              <a:pPr/>
              <a:t>13-06-2019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F24E3-708A-47E3-A525-13687C0CA4CC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uffingtonpost.com/james-g-brooks/do-brands-still-need-webs_b_9557426.html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4683126"/>
            <a:ext cx="4887516" cy="2174875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Freeform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6497241" cy="2130425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076" name="AutoShape 8" descr="Image result for saint mary's college california logo"/>
          <p:cNvSpPr>
            <a:spLocks noChangeAspect="1" noChangeArrowheads="1"/>
          </p:cNvSpPr>
          <p:nvPr/>
        </p:nvSpPr>
        <p:spPr bwMode="auto">
          <a:xfrm>
            <a:off x="4457700" y="3276600"/>
            <a:ext cx="228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077" name="Title 1"/>
          <p:cNvSpPr>
            <a:spLocks noGrp="1"/>
          </p:cNvSpPr>
          <p:nvPr>
            <p:ph type="ctrTitle"/>
          </p:nvPr>
        </p:nvSpPr>
        <p:spPr>
          <a:xfrm>
            <a:off x="400050" y="2252664"/>
            <a:ext cx="6743700" cy="1355725"/>
          </a:xfrm>
        </p:spPr>
        <p:txBody>
          <a:bodyPr/>
          <a:lstStyle/>
          <a:p>
            <a:pPr algn="l" eaLnBrk="1" hangingPunct="1">
              <a:lnSpc>
                <a:spcPct val="90000"/>
              </a:lnSpc>
            </a:pPr>
            <a:r>
              <a:rPr lang="en-US" sz="4000" b="1" dirty="0"/>
              <a:t>Digital Marketing</a:t>
            </a:r>
            <a:endParaRPr lang="en-IN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3581401"/>
            <a:ext cx="4448175" cy="9112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2000" b="1" dirty="0"/>
              <a:t>Dr. Priyanka Shrivastava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endParaRPr lang="en-IN" sz="1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4557713" y="6356351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68032D8-43D8-42DB-B3B0-0E8143A8CEB9}" type="datetime4">
              <a:rPr lang="en-US"/>
              <a:pPr>
                <a:spcAft>
                  <a:spcPts val="600"/>
                </a:spcAft>
                <a:defRPr/>
              </a:pPr>
              <a:t>June 13, 2019</a:t>
            </a:fld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615112" y="6356351"/>
            <a:ext cx="190023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4B290544-D035-4F9C-A020-D17E0901209B}" type="slidenum">
              <a:rPr lang="en-IN"/>
              <a:pPr>
                <a:spcAft>
                  <a:spcPts val="600"/>
                </a:spcAft>
                <a:defRPr/>
              </a:pPr>
              <a:t>1</a:t>
            </a:fld>
            <a:endParaRPr lang="en-IN" dirty="0"/>
          </a:p>
        </p:txBody>
      </p:sp>
      <p:pic>
        <p:nvPicPr>
          <p:cNvPr id="3081" name="Picture 2" descr="Image result for machine learn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3651" y="2362201"/>
            <a:ext cx="2203847" cy="223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3200" b="1">
                <a:solidFill>
                  <a:schemeClr val="accent2"/>
                </a:solidFill>
              </a:rPr>
              <a:t>Overview of Optimization Approach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6200"/>
            <a:ext cx="8229600" cy="4779963"/>
          </a:xfrm>
        </p:spPr>
        <p:txBody>
          <a:bodyPr/>
          <a:lstStyle/>
          <a:p>
            <a:pPr>
              <a:spcAft>
                <a:spcPct val="20000"/>
              </a:spcAft>
              <a:buFontTx/>
              <a:buAutoNum type="arabicPeriod"/>
            </a:pPr>
            <a:r>
              <a:rPr lang="en-US" altLang="en-US" sz="1800" b="1" dirty="0"/>
              <a:t>Identify Performance Metrics.</a:t>
            </a:r>
            <a:r>
              <a:rPr lang="en-US" altLang="en-US" sz="1800" dirty="0"/>
              <a:t> Determine the key performance indicators (KPI) to guide analysis and enable SEM result comparisons</a:t>
            </a:r>
          </a:p>
          <a:p>
            <a:pPr>
              <a:spcAft>
                <a:spcPct val="20000"/>
              </a:spcAft>
              <a:buFontTx/>
              <a:buAutoNum type="arabicPeriod"/>
            </a:pPr>
            <a:r>
              <a:rPr lang="en-US" altLang="en-US" sz="1800" b="1" dirty="0"/>
              <a:t>Optimize Publisher Strategy.</a:t>
            </a:r>
            <a:r>
              <a:rPr lang="en-US" altLang="en-US" sz="1800" dirty="0"/>
              <a:t> Analyze summarized campaign metrics to determine optimal strategy to pursue for each publisher</a:t>
            </a:r>
          </a:p>
          <a:p>
            <a:pPr marL="1181100" lvl="2" indent="-266700">
              <a:spcAft>
                <a:spcPct val="10000"/>
              </a:spcAft>
              <a:buFontTx/>
              <a:buNone/>
            </a:pPr>
            <a:r>
              <a:rPr lang="en-US" altLang="en-US" sz="1800" dirty="0"/>
              <a:t>Publisher Strategy Options:</a:t>
            </a:r>
          </a:p>
          <a:p>
            <a:pPr marL="1181100" lvl="2" indent="-266700">
              <a:spcAft>
                <a:spcPct val="10000"/>
              </a:spcAft>
            </a:pPr>
            <a:r>
              <a:rPr lang="en-US" altLang="en-US" sz="1600" dirty="0"/>
              <a:t>Increase publisher funding by purchasing additional keywords</a:t>
            </a:r>
          </a:p>
          <a:p>
            <a:pPr marL="1181100" lvl="2" indent="-266700">
              <a:spcAft>
                <a:spcPct val="10000"/>
              </a:spcAft>
            </a:pPr>
            <a:r>
              <a:rPr lang="en-US" altLang="en-US" sz="1600" dirty="0"/>
              <a:t>Decrease publisher funding or consider cutting publisher from portfolio</a:t>
            </a:r>
          </a:p>
          <a:p>
            <a:pPr marL="1181100" lvl="2" indent="-266700">
              <a:spcAft>
                <a:spcPct val="10000"/>
              </a:spcAft>
            </a:pPr>
            <a:r>
              <a:rPr lang="en-US" altLang="en-US" sz="1600" dirty="0"/>
              <a:t>Improve search or website copy</a:t>
            </a:r>
          </a:p>
          <a:p>
            <a:pPr marL="1181100" lvl="2" indent="-266700">
              <a:spcAft>
                <a:spcPct val="20000"/>
              </a:spcAft>
            </a:pPr>
            <a:r>
              <a:rPr lang="en-US" altLang="en-US" sz="1600" dirty="0"/>
              <a:t>Adjust campaign tactics </a:t>
            </a:r>
          </a:p>
          <a:p>
            <a:pPr>
              <a:spcAft>
                <a:spcPct val="20000"/>
              </a:spcAft>
              <a:buFontTx/>
              <a:buAutoNum type="arabicPeriod"/>
            </a:pPr>
            <a:r>
              <a:rPr lang="en-US" altLang="en-US" sz="1800" b="1" dirty="0"/>
              <a:t>Optimize Campaign Strategy.</a:t>
            </a:r>
            <a:r>
              <a:rPr lang="en-US" altLang="en-US" sz="1800" dirty="0"/>
              <a:t> Analyze campaigns within a publisher to determine optimal campaign changes needed to achieve publisher strategy</a:t>
            </a:r>
            <a:endParaRPr lang="en-US" altLang="en-US" sz="1800" b="1" dirty="0"/>
          </a:p>
          <a:p>
            <a:pPr>
              <a:spcAft>
                <a:spcPct val="20000"/>
              </a:spcAft>
              <a:buFontTx/>
              <a:buAutoNum type="arabicPeriod"/>
            </a:pPr>
            <a:r>
              <a:rPr lang="en-US" altLang="en-US" sz="1800" b="1" dirty="0"/>
              <a:t>Calculate KPI Impact.</a:t>
            </a:r>
            <a:r>
              <a:rPr lang="en-US" altLang="en-US" sz="1800" dirty="0"/>
              <a:t> Determine impact of campaign changes on KPIs such as net revenue and ROA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Text Box 1026"/>
          <p:cNvSpPr txBox="1">
            <a:spLocks noChangeArrowheads="1"/>
          </p:cNvSpPr>
          <p:nvPr/>
        </p:nvSpPr>
        <p:spPr bwMode="auto">
          <a:xfrm>
            <a:off x="457200" y="533400"/>
            <a:ext cx="6858000" cy="579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3200" b="1">
                <a:solidFill>
                  <a:schemeClr val="accent2"/>
                </a:solidFill>
              </a:rPr>
              <a:t> Identify Campaign Metrics</a:t>
            </a:r>
          </a:p>
        </p:txBody>
      </p:sp>
      <p:sp>
        <p:nvSpPr>
          <p:cNvPr id="358406" name="Rectangle 1030"/>
          <p:cNvSpPr>
            <a:spLocks noChangeArrowheads="1"/>
          </p:cNvSpPr>
          <p:nvPr/>
        </p:nvSpPr>
        <p:spPr bwMode="auto">
          <a:xfrm>
            <a:off x="457200" y="1219200"/>
            <a:ext cx="77724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838200" indent="-3810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2573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76400" indent="-304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133600" indent="-304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90800" indent="-3048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048000" indent="-3048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505200" indent="-3048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962400" indent="-3048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Aft>
                <a:spcPct val="15000"/>
              </a:spcAft>
            </a:pPr>
            <a:r>
              <a:rPr lang="en-US" altLang="en-US" sz="1800"/>
              <a:t>Determine the KPIs to guide analysis and enable comparison of various SEM campaigns</a:t>
            </a:r>
          </a:p>
          <a:p>
            <a:pPr lvl="1">
              <a:lnSpc>
                <a:spcPct val="90000"/>
              </a:lnSpc>
              <a:spcAft>
                <a:spcPct val="15000"/>
              </a:spcAft>
            </a:pPr>
            <a:r>
              <a:rPr lang="en-US" altLang="en-US" sz="1600"/>
              <a:t>Existing DoubleClick metrics</a:t>
            </a:r>
          </a:p>
          <a:p>
            <a:pPr lvl="2">
              <a:lnSpc>
                <a:spcPct val="90000"/>
              </a:lnSpc>
              <a:spcAft>
                <a:spcPct val="15000"/>
              </a:spcAft>
            </a:pPr>
            <a:r>
              <a:rPr lang="en-US" altLang="en-US" sz="1400"/>
              <a:t>Cost-per-Click (CPC) measures cost differences among publishers</a:t>
            </a:r>
          </a:p>
          <a:p>
            <a:pPr lvl="2">
              <a:lnSpc>
                <a:spcPct val="90000"/>
              </a:lnSpc>
              <a:spcAft>
                <a:spcPct val="15000"/>
              </a:spcAft>
            </a:pPr>
            <a:r>
              <a:rPr lang="en-US" altLang="en-US" sz="1400"/>
              <a:t>Click-Through Rate (CTR) measures efficiency of generating clicks from delivered impressions </a:t>
            </a:r>
          </a:p>
          <a:p>
            <a:pPr lvl="2">
              <a:lnSpc>
                <a:spcPct val="90000"/>
              </a:lnSpc>
              <a:spcAft>
                <a:spcPct val="15000"/>
              </a:spcAft>
            </a:pPr>
            <a:r>
              <a:rPr lang="en-US" altLang="en-US" sz="1400"/>
              <a:t>Transaction Conversion Rate (TCR) measures efficiency of generating sales from delivered clicks</a:t>
            </a:r>
          </a:p>
          <a:p>
            <a:pPr lvl="1">
              <a:lnSpc>
                <a:spcPct val="90000"/>
              </a:lnSpc>
              <a:spcAft>
                <a:spcPct val="15000"/>
              </a:spcAft>
            </a:pPr>
            <a:r>
              <a:rPr lang="en-US" altLang="en-US" sz="1600"/>
              <a:t>Additional metrics</a:t>
            </a:r>
          </a:p>
          <a:p>
            <a:pPr lvl="2">
              <a:lnSpc>
                <a:spcPct val="90000"/>
              </a:lnSpc>
              <a:spcAft>
                <a:spcPct val="15000"/>
              </a:spcAft>
            </a:pPr>
            <a:r>
              <a:rPr lang="en-US" altLang="en-US" sz="1400"/>
              <a:t>Net Revenue (Revenue Amount - Cost) measures overall publisher contribution to marketing campaign</a:t>
            </a:r>
          </a:p>
          <a:p>
            <a:pPr lvl="2">
              <a:lnSpc>
                <a:spcPct val="90000"/>
              </a:lnSpc>
              <a:spcAft>
                <a:spcPct val="15000"/>
              </a:spcAft>
            </a:pPr>
            <a:r>
              <a:rPr lang="en-US" altLang="en-US" sz="1400"/>
              <a:t>Return on Ad $ Spent (ROA) (Net Revenue / Cost) measures efficiency of generating net revenue from ad $ spent </a:t>
            </a:r>
          </a:p>
          <a:p>
            <a:pPr lvl="2">
              <a:lnSpc>
                <a:spcPct val="90000"/>
              </a:lnSpc>
              <a:spcAft>
                <a:spcPct val="15000"/>
              </a:spcAft>
            </a:pPr>
            <a:r>
              <a:rPr lang="en-US" altLang="en-US" sz="1400"/>
              <a:t>Average Revenue per Booking (Revenue Amount / # of Bookings) measures differences in revenue capture and may be indicative of differing customer segments captured by publishers</a:t>
            </a:r>
          </a:p>
          <a:p>
            <a:pPr lvl="2">
              <a:lnSpc>
                <a:spcPct val="90000"/>
              </a:lnSpc>
              <a:spcAft>
                <a:spcPct val="15000"/>
              </a:spcAft>
            </a:pPr>
            <a:r>
              <a:rPr lang="en-US" altLang="en-US" sz="1400"/>
              <a:t>Probability of Booking (CTR * TCR) measures the probability of generating a sale from a delivered impression</a:t>
            </a:r>
          </a:p>
          <a:p>
            <a:pPr lvl="2">
              <a:lnSpc>
                <a:spcPct val="90000"/>
              </a:lnSpc>
              <a:spcAft>
                <a:spcPct val="15000"/>
              </a:spcAft>
            </a:pPr>
            <a:endParaRPr lang="en-US" altLang="en-US" sz="1400"/>
          </a:p>
          <a:p>
            <a:pPr>
              <a:lnSpc>
                <a:spcPct val="90000"/>
              </a:lnSpc>
              <a:spcAft>
                <a:spcPct val="15000"/>
              </a:spcAft>
            </a:pPr>
            <a:r>
              <a:rPr lang="en-US" altLang="en-US" sz="1800"/>
              <a:t>Use PivotTables to summarize metrics for each publisher</a:t>
            </a:r>
            <a:endParaRPr lang="en-US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31" name="Text Box 7"/>
          <p:cNvSpPr txBox="1">
            <a:spLocks noGrp="1" noChangeArrowheads="1"/>
          </p:cNvSpPr>
          <p:nvPr>
            <p:ph type="title"/>
          </p:nvPr>
        </p:nvSpPr>
        <p:spPr>
          <a:solidFill>
            <a:schemeClr val="bg1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en-US" sz="3200" b="1">
                <a:solidFill>
                  <a:schemeClr val="accent2"/>
                </a:solidFill>
              </a:rPr>
              <a:t>Identify Campaign Metrics </a:t>
            </a:r>
            <a:r>
              <a:rPr lang="en-US" altLang="en-US" sz="3200" b="1" i="1">
                <a:solidFill>
                  <a:schemeClr val="accent2"/>
                </a:solidFill>
              </a:rPr>
              <a:t>(cont’d)</a:t>
            </a:r>
          </a:p>
        </p:txBody>
      </p:sp>
      <p:graphicFrame>
        <p:nvGraphicFramePr>
          <p:cNvPr id="359433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609600" y="1371600"/>
          <a:ext cx="7632700" cy="227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Chart" r:id="rId3" imgW="6638760" imgH="1981080" progId="Excel.Chart.8">
                  <p:embed followColorScheme="full"/>
                </p:oleObj>
              </mc:Choice>
              <mc:Fallback>
                <p:oleObj name="Chart" r:id="rId3" imgW="6638760" imgH="1981080" progId="Excel.Chart.8">
                  <p:embed followColorScheme="full"/>
                  <p:pic>
                    <p:nvPicPr>
                      <p:cNvPr id="0" name="Picture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71600"/>
                        <a:ext cx="7632700" cy="227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9436" name="Rectangle 12"/>
          <p:cNvSpPr>
            <a:spLocks noChangeArrowheads="1"/>
          </p:cNvSpPr>
          <p:nvPr/>
        </p:nvSpPr>
        <p:spPr bwMode="auto">
          <a:xfrm>
            <a:off x="609600" y="3962400"/>
            <a:ext cx="7696200" cy="216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b="1"/>
              <a:t>Key Observations</a:t>
            </a:r>
          </a:p>
          <a:p>
            <a:pPr>
              <a:spcAft>
                <a:spcPct val="10000"/>
              </a:spcAft>
            </a:pPr>
            <a:r>
              <a:rPr lang="en-US" altLang="en-US" sz="1800"/>
              <a:t>Although Google U.S. has high net revenue and volume, it also has the most expensive average cost per click </a:t>
            </a:r>
          </a:p>
          <a:p>
            <a:pPr>
              <a:spcAft>
                <a:spcPct val="10000"/>
              </a:spcAft>
            </a:pPr>
            <a:r>
              <a:rPr lang="en-US" altLang="en-US" sz="1800"/>
              <a:t>Yahoo has the highest ROA and high net revenue</a:t>
            </a:r>
          </a:p>
          <a:p>
            <a:pPr>
              <a:spcAft>
                <a:spcPct val="10000"/>
              </a:spcAft>
            </a:pPr>
            <a:r>
              <a:rPr lang="en-US" altLang="en-US" sz="1800"/>
              <a:t>Though similar in scale, MSN performs much better than Overture mainly due to differences in probability of booking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3200" b="1">
                <a:solidFill>
                  <a:schemeClr val="accent2"/>
                </a:solidFill>
              </a:rPr>
              <a:t>Optimize Publisher Strategy</a:t>
            </a:r>
            <a:r>
              <a:rPr lang="en-US" altLang="en-US" sz="3200" b="1">
                <a:solidFill>
                  <a:schemeClr val="accent2"/>
                </a:solidFill>
                <a:cs typeface="Arial" pitchFamily="34" charset="0"/>
              </a:rPr>
              <a:t>—</a:t>
            </a:r>
            <a:r>
              <a:rPr lang="en-US" altLang="en-US" sz="3200" b="1">
                <a:solidFill>
                  <a:schemeClr val="accent2"/>
                </a:solidFill>
              </a:rPr>
              <a:t>Method</a:t>
            </a:r>
            <a:endParaRPr lang="en-US" altLang="en-US" sz="3600" b="1">
              <a:solidFill>
                <a:schemeClr val="accent2"/>
              </a:solidFill>
            </a:endParaRPr>
          </a:p>
        </p:txBody>
      </p:sp>
      <p:sp>
        <p:nvSpPr>
          <p:cNvPr id="373764" name="Rectangle 4"/>
          <p:cNvSpPr>
            <a:spLocks noChangeArrowheads="1"/>
          </p:cNvSpPr>
          <p:nvPr/>
        </p:nvSpPr>
        <p:spPr bwMode="auto">
          <a:xfrm>
            <a:off x="1119188" y="647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373775" name="Picture 1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3429000"/>
            <a:ext cx="7997825" cy="1174750"/>
          </a:xfrm>
          <a:noFill/>
          <a:ln/>
        </p:spPr>
      </p:pic>
      <p:sp>
        <p:nvSpPr>
          <p:cNvPr id="373777" name="Rectangle 17"/>
          <p:cNvSpPr>
            <a:spLocks noChangeArrowheads="1"/>
          </p:cNvSpPr>
          <p:nvPr/>
        </p:nvSpPr>
        <p:spPr bwMode="auto">
          <a:xfrm>
            <a:off x="457200" y="1346200"/>
            <a:ext cx="8229600" cy="477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25000"/>
              </a:spcBef>
            </a:pPr>
            <a:r>
              <a:rPr lang="en-US" altLang="en-US" sz="1800">
                <a:solidFill>
                  <a:srgbClr val="000000"/>
                </a:solidFill>
              </a:rPr>
              <a:t>Graph publishers on a bubble chart using the following dimensions: </a:t>
            </a:r>
            <a:r>
              <a:rPr lang="en-US" altLang="en-US" sz="1400">
                <a:solidFill>
                  <a:srgbClr val="000000"/>
                </a:solidFill>
              </a:rPr>
              <a:t>X=Probability of Booking, Y=Cost Per Click, Bubble Size=Total Costs or Total Funding</a:t>
            </a:r>
            <a:endParaRPr lang="en-US" altLang="en-US" sz="1400"/>
          </a:p>
          <a:p>
            <a:pPr>
              <a:spcBef>
                <a:spcPct val="25000"/>
              </a:spcBef>
            </a:pPr>
            <a:r>
              <a:rPr lang="en-US" altLang="en-US" sz="1800">
                <a:solidFill>
                  <a:srgbClr val="000000"/>
                </a:solidFill>
              </a:rPr>
              <a:t>Create four quadrants by drawing a line at the publisher average for CPC and another line at the publisher average for probability of booking</a:t>
            </a:r>
            <a:endParaRPr lang="en-US" altLang="en-US" sz="1800"/>
          </a:p>
          <a:p>
            <a:pPr>
              <a:spcBef>
                <a:spcPct val="25000"/>
              </a:spcBef>
            </a:pPr>
            <a:r>
              <a:rPr lang="en-US" altLang="en-US" sz="1800">
                <a:solidFill>
                  <a:srgbClr val="000000"/>
                </a:solidFill>
              </a:rPr>
              <a:t>Observe the quadrant in which a publisher falls and assign a strategy using the table below</a:t>
            </a:r>
            <a:endParaRPr lang="en-US" altLang="en-US" sz="1800"/>
          </a:p>
          <a:p>
            <a:pPr>
              <a:spcBef>
                <a:spcPct val="25000"/>
              </a:spcBef>
            </a:pPr>
            <a:endParaRPr lang="en-US" altLang="en-US" sz="1800"/>
          </a:p>
          <a:p>
            <a:pPr>
              <a:spcBef>
                <a:spcPct val="25000"/>
              </a:spcBef>
            </a:pPr>
            <a:endParaRPr lang="en-US" altLang="en-US" sz="1800"/>
          </a:p>
          <a:p>
            <a:pPr>
              <a:spcBef>
                <a:spcPct val="25000"/>
              </a:spcBef>
            </a:pPr>
            <a:endParaRPr lang="en-US" altLang="en-US" sz="1800"/>
          </a:p>
          <a:p>
            <a:pPr>
              <a:spcBef>
                <a:spcPct val="25000"/>
              </a:spcBef>
            </a:pPr>
            <a:endParaRPr lang="en-US" altLang="en-US" sz="1800"/>
          </a:p>
          <a:p>
            <a:pPr>
              <a:spcBef>
                <a:spcPct val="25000"/>
              </a:spcBef>
            </a:pPr>
            <a:endParaRPr lang="en-US" altLang="en-US" sz="1800"/>
          </a:p>
          <a:p>
            <a:pPr>
              <a:spcBef>
                <a:spcPct val="25000"/>
              </a:spcBef>
            </a:pPr>
            <a:endParaRPr lang="en-US" altLang="en-US" sz="1800"/>
          </a:p>
          <a:p>
            <a:pPr>
              <a:spcBef>
                <a:spcPct val="25000"/>
              </a:spcBef>
            </a:pPr>
            <a:r>
              <a:rPr lang="en-US" altLang="en-US" sz="1800">
                <a:solidFill>
                  <a:srgbClr val="000000"/>
                </a:solidFill>
              </a:rPr>
              <a:t>Bubble size indicates current funding levels</a:t>
            </a:r>
            <a:endParaRPr lang="en-US" altLang="en-US" sz="1800"/>
          </a:p>
          <a:p>
            <a:pPr>
              <a:buFontTx/>
              <a:buNone/>
            </a:pPr>
            <a:r>
              <a:rPr lang="en-US" altLang="en-US" sz="1800"/>
              <a:t>	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9" name="Rectangle 7"/>
          <p:cNvSpPr>
            <a:spLocks noChangeArrowheads="1"/>
          </p:cNvSpPr>
          <p:nvPr/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/>
            <a:r>
              <a:rPr lang="en-US" altLang="en-US" sz="3200" b="1">
                <a:solidFill>
                  <a:schemeClr val="accent2"/>
                </a:solidFill>
              </a:rPr>
              <a:t>Optimize Publisher Strategy</a:t>
            </a:r>
            <a:r>
              <a:rPr lang="en-US" altLang="en-US" sz="3200" b="1">
                <a:solidFill>
                  <a:schemeClr val="accent2"/>
                </a:solidFill>
                <a:cs typeface="Arial" pitchFamily="34" charset="0"/>
              </a:rPr>
              <a:t>—Results</a:t>
            </a:r>
            <a:endParaRPr lang="en-US" altLang="en-US" sz="3600" b="1">
              <a:solidFill>
                <a:schemeClr val="accent2"/>
              </a:solidFill>
            </a:endParaRPr>
          </a:p>
        </p:txBody>
      </p:sp>
      <p:pic>
        <p:nvPicPr>
          <p:cNvPr id="366602" name="Picture 10"/>
          <p:cNvPicPr>
            <a:picLocks noGrp="1" noChangeAspect="1" noChangeArrowheads="1"/>
          </p:cNvPicPr>
          <p:nvPr>
            <p:ph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838200"/>
            <a:ext cx="8229600" cy="5627688"/>
          </a:xfrm>
          <a:noFill/>
          <a:ln/>
        </p:spPr>
      </p:pic>
      <p:sp>
        <p:nvSpPr>
          <p:cNvPr id="366604" name="Text Box 12"/>
          <p:cNvSpPr txBox="1">
            <a:spLocks noChangeArrowheads="1"/>
          </p:cNvSpPr>
          <p:nvPr/>
        </p:nvSpPr>
        <p:spPr bwMode="auto">
          <a:xfrm>
            <a:off x="0" y="1676400"/>
            <a:ext cx="1143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 b="1"/>
              <a:t>Quadrant 1</a:t>
            </a:r>
          </a:p>
        </p:txBody>
      </p:sp>
      <p:sp>
        <p:nvSpPr>
          <p:cNvPr id="366605" name="Text Box 13"/>
          <p:cNvSpPr txBox="1">
            <a:spLocks noChangeArrowheads="1"/>
          </p:cNvSpPr>
          <p:nvPr/>
        </p:nvSpPr>
        <p:spPr bwMode="auto">
          <a:xfrm>
            <a:off x="0" y="4572000"/>
            <a:ext cx="1143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 b="1"/>
              <a:t>Quadrant 4</a:t>
            </a:r>
          </a:p>
        </p:txBody>
      </p:sp>
      <p:sp>
        <p:nvSpPr>
          <p:cNvPr id="366606" name="Text Box 14"/>
          <p:cNvSpPr txBox="1">
            <a:spLocks noChangeArrowheads="1"/>
          </p:cNvSpPr>
          <p:nvPr/>
        </p:nvSpPr>
        <p:spPr bwMode="auto">
          <a:xfrm>
            <a:off x="8153400" y="1981200"/>
            <a:ext cx="990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 b="1"/>
              <a:t>Quadrant 2</a:t>
            </a:r>
          </a:p>
        </p:txBody>
      </p:sp>
      <p:sp>
        <p:nvSpPr>
          <p:cNvPr id="366607" name="Text Box 15"/>
          <p:cNvSpPr txBox="1">
            <a:spLocks noChangeArrowheads="1"/>
          </p:cNvSpPr>
          <p:nvPr/>
        </p:nvSpPr>
        <p:spPr bwMode="auto">
          <a:xfrm>
            <a:off x="8153400" y="4114800"/>
            <a:ext cx="990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 b="1"/>
              <a:t>Quadrant 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26" name="Text Box 38"/>
          <p:cNvSpPr txBox="1">
            <a:spLocks noChangeArrowheads="1"/>
          </p:cNvSpPr>
          <p:nvPr/>
        </p:nvSpPr>
        <p:spPr bwMode="auto">
          <a:xfrm>
            <a:off x="76200" y="239713"/>
            <a:ext cx="9067800" cy="97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0" hangingPunct="0"/>
            <a:r>
              <a:rPr lang="en-US" altLang="en-US" sz="3200" b="1">
                <a:solidFill>
                  <a:schemeClr val="accent2"/>
                </a:solidFill>
              </a:rPr>
              <a:t>Optimize Publisher Strategy</a:t>
            </a:r>
            <a:r>
              <a:rPr lang="en-US" altLang="en-US" sz="3200" b="1">
                <a:solidFill>
                  <a:schemeClr val="accent2"/>
                </a:solidFill>
                <a:cs typeface="Arial" pitchFamily="34" charset="0"/>
              </a:rPr>
              <a:t>—</a:t>
            </a:r>
            <a:r>
              <a:rPr lang="en-US" altLang="en-US" sz="3200" b="1">
                <a:solidFill>
                  <a:schemeClr val="accent2"/>
                </a:solidFill>
              </a:rPr>
              <a:t>Key Takeaways</a:t>
            </a:r>
          </a:p>
        </p:txBody>
      </p:sp>
      <p:sp>
        <p:nvSpPr>
          <p:cNvPr id="370728" name="Rectangle 40"/>
          <p:cNvSpPr>
            <a:spLocks noChangeArrowheads="1"/>
          </p:cNvSpPr>
          <p:nvPr/>
        </p:nvSpPr>
        <p:spPr bwMode="auto">
          <a:xfrm>
            <a:off x="457200" y="1346200"/>
            <a:ext cx="8229600" cy="477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25000"/>
              </a:spcBef>
            </a:pPr>
            <a:r>
              <a:rPr lang="en-US" altLang="en-US" sz="1800">
                <a:solidFill>
                  <a:srgbClr val="000000"/>
                </a:solidFill>
              </a:rPr>
              <a:t>CPC and probability to produce a sale differ among publishers</a:t>
            </a:r>
            <a:endParaRPr lang="en-US" altLang="en-US" sz="1800"/>
          </a:p>
          <a:p>
            <a:pPr>
              <a:spcBef>
                <a:spcPct val="25000"/>
              </a:spcBef>
            </a:pPr>
            <a:r>
              <a:rPr lang="en-US" altLang="en-US" sz="1800">
                <a:solidFill>
                  <a:srgbClr val="000000"/>
                </a:solidFill>
              </a:rPr>
              <a:t>Quadrant position can be used to determine optimal publisher strategy</a:t>
            </a:r>
            <a:endParaRPr lang="en-US" altLang="en-US" sz="1800"/>
          </a:p>
          <a:p>
            <a:pPr>
              <a:spcBef>
                <a:spcPct val="25000"/>
              </a:spcBef>
            </a:pPr>
            <a:endParaRPr lang="en-US" altLang="en-US" sz="1800"/>
          </a:p>
          <a:p>
            <a:pPr>
              <a:spcBef>
                <a:spcPct val="25000"/>
              </a:spcBef>
              <a:buFontTx/>
              <a:buNone/>
            </a:pPr>
            <a:r>
              <a:rPr lang="en-US" altLang="en-US" sz="2000" b="1"/>
              <a:t>Results</a:t>
            </a:r>
          </a:p>
          <a:p>
            <a:pPr>
              <a:lnSpc>
                <a:spcPct val="90000"/>
              </a:lnSpc>
              <a:spcAft>
                <a:spcPct val="20000"/>
              </a:spcAft>
            </a:pPr>
            <a:r>
              <a:rPr lang="en-US" altLang="en-US" sz="1800">
                <a:solidFill>
                  <a:srgbClr val="000000"/>
                </a:solidFill>
              </a:rPr>
              <a:t>Quadrant 1: No publishers present.</a:t>
            </a:r>
          </a:p>
          <a:p>
            <a:pPr>
              <a:spcBef>
                <a:spcPct val="25000"/>
              </a:spcBef>
            </a:pPr>
            <a:r>
              <a:rPr lang="en-US" altLang="en-US" sz="1800">
                <a:solidFill>
                  <a:srgbClr val="000000"/>
                </a:solidFill>
              </a:rPr>
              <a:t>Quadrant 2: Google Global, Google U.S., and MSN U.S. have a high probability of booking but high CPC. Deploy strategy to reduce CPC through tactical campaign changes.</a:t>
            </a:r>
          </a:p>
          <a:p>
            <a:pPr>
              <a:spcBef>
                <a:spcPct val="25000"/>
              </a:spcBef>
            </a:pPr>
            <a:r>
              <a:rPr lang="en-US" altLang="en-US" sz="1800">
                <a:solidFill>
                  <a:srgbClr val="000000"/>
                </a:solidFill>
              </a:rPr>
              <a:t>Quadrant 3: Yahoo U.S. and MSN Global have a high probability to book and low CPC. Deploy strategy to fund these publishers more.</a:t>
            </a:r>
            <a:endParaRPr lang="en-US" altLang="en-US" sz="1800"/>
          </a:p>
          <a:p>
            <a:pPr>
              <a:spcBef>
                <a:spcPct val="25000"/>
              </a:spcBef>
            </a:pPr>
            <a:r>
              <a:rPr lang="en-US" altLang="en-US" sz="1800">
                <a:solidFill>
                  <a:srgbClr val="000000"/>
                </a:solidFill>
              </a:rPr>
              <a:t>Quadrant 4: Overture U.S. and Overture Global have a low probability of booking but acceptable CPC. Deploy strategy to improve CTR and/or TCR of Overture campaigns through copy improvements.</a:t>
            </a:r>
            <a:endParaRPr lang="en-US" altLang="en-US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1" name="Text Box 3"/>
          <p:cNvSpPr txBox="1">
            <a:spLocks noChangeArrowheads="1"/>
          </p:cNvSpPr>
          <p:nvPr/>
        </p:nvSpPr>
        <p:spPr bwMode="auto">
          <a:xfrm>
            <a:off x="457200" y="381000"/>
            <a:ext cx="830580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0" hangingPunct="0"/>
            <a:r>
              <a:rPr lang="en-US" altLang="en-US" sz="3200" b="1">
                <a:solidFill>
                  <a:schemeClr val="accent2"/>
                </a:solidFill>
              </a:rPr>
              <a:t>Optimize Campaign Strategy</a:t>
            </a:r>
            <a:r>
              <a:rPr lang="en-US" altLang="en-US" sz="3200" b="1">
                <a:solidFill>
                  <a:schemeClr val="accent2"/>
                </a:solidFill>
                <a:cs typeface="Arial" pitchFamily="34" charset="0"/>
              </a:rPr>
              <a:t>—</a:t>
            </a:r>
            <a:r>
              <a:rPr lang="en-US" altLang="en-US" sz="3200" b="1">
                <a:solidFill>
                  <a:schemeClr val="accent2"/>
                </a:solidFill>
              </a:rPr>
              <a:t>Overture</a:t>
            </a:r>
            <a:endParaRPr lang="en-US" altLang="en-US" sz="32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01413" name="Rectangle 5"/>
          <p:cNvSpPr>
            <a:spLocks noChangeArrowheads="1"/>
          </p:cNvSpPr>
          <p:nvPr/>
        </p:nvSpPr>
        <p:spPr bwMode="auto">
          <a:xfrm>
            <a:off x="457200" y="1346200"/>
            <a:ext cx="8229600" cy="477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25000"/>
              </a:spcBef>
              <a:spcAft>
                <a:spcPct val="20000"/>
              </a:spcAft>
            </a:pPr>
            <a:r>
              <a:rPr lang="en-US" altLang="en-US" sz="1800">
                <a:solidFill>
                  <a:srgbClr val="000000"/>
                </a:solidFill>
              </a:rPr>
              <a:t>Analyze Overture campaigns using bubble chart with the following dimensions: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600">
                <a:solidFill>
                  <a:srgbClr val="000000"/>
                </a:solidFill>
              </a:rPr>
              <a:t>X=CTR, Y=TCR, Bubble Size=Net Revenue</a:t>
            </a:r>
            <a:endParaRPr lang="en-US" altLang="en-US" sz="1600"/>
          </a:p>
          <a:p>
            <a:pPr>
              <a:spcBef>
                <a:spcPct val="25000"/>
              </a:spcBef>
              <a:spcAft>
                <a:spcPct val="20000"/>
              </a:spcAft>
            </a:pPr>
            <a:r>
              <a:rPr lang="en-US" altLang="en-US" sz="1800">
                <a:solidFill>
                  <a:srgbClr val="000000"/>
                </a:solidFill>
              </a:rPr>
              <a:t>Poor search-side copy will negatively impact CTR</a:t>
            </a:r>
            <a:endParaRPr lang="en-US" altLang="en-US" sz="1800"/>
          </a:p>
          <a:p>
            <a:pPr>
              <a:lnSpc>
                <a:spcPct val="90000"/>
              </a:lnSpc>
              <a:spcAft>
                <a:spcPct val="20000"/>
              </a:spcAft>
            </a:pPr>
            <a:r>
              <a:rPr lang="en-US" altLang="en-US" sz="1800">
                <a:solidFill>
                  <a:srgbClr val="000000"/>
                </a:solidFill>
              </a:rPr>
              <a:t>Poor website-side copy will negatively impact TCR</a:t>
            </a:r>
          </a:p>
          <a:p>
            <a:pPr>
              <a:spcBef>
                <a:spcPct val="25000"/>
              </a:spcBef>
              <a:spcAft>
                <a:spcPct val="20000"/>
              </a:spcAft>
            </a:pPr>
            <a:r>
              <a:rPr lang="en-US" altLang="en-US" sz="1800">
                <a:solidFill>
                  <a:srgbClr val="000000"/>
                </a:solidFill>
              </a:rPr>
              <a:t>Improving CTR or TCR will improve a publisher’s booking probability, positively impacting net revenue and ROA</a:t>
            </a:r>
          </a:p>
          <a:p>
            <a:pPr>
              <a:spcBef>
                <a:spcPct val="25000"/>
              </a:spcBef>
              <a:spcAft>
                <a:spcPct val="20000"/>
              </a:spcAft>
            </a:pPr>
            <a:r>
              <a:rPr lang="en-US" altLang="en-US" sz="1800">
                <a:solidFill>
                  <a:srgbClr val="000000"/>
                </a:solidFill>
              </a:rPr>
              <a:t>Potential campaign improvements</a:t>
            </a:r>
          </a:p>
          <a:p>
            <a:pPr lvl="1">
              <a:spcBef>
                <a:spcPct val="25000"/>
              </a:spcBef>
              <a:spcAft>
                <a:spcPct val="20000"/>
              </a:spcAft>
            </a:pPr>
            <a:r>
              <a:rPr lang="en-US" altLang="en-US" sz="1600">
                <a:solidFill>
                  <a:srgbClr val="000000"/>
                </a:solidFill>
              </a:rPr>
              <a:t>Improve search-side copy if low CTR</a:t>
            </a:r>
          </a:p>
          <a:p>
            <a:pPr lvl="1">
              <a:spcBef>
                <a:spcPct val="25000"/>
              </a:spcBef>
              <a:spcAft>
                <a:spcPct val="20000"/>
              </a:spcAft>
            </a:pPr>
            <a:r>
              <a:rPr lang="en-US" altLang="en-US" sz="1600">
                <a:solidFill>
                  <a:srgbClr val="000000"/>
                </a:solidFill>
              </a:rPr>
              <a:t>Change website-side copy if low TCR</a:t>
            </a:r>
          </a:p>
          <a:p>
            <a:pPr lvl="1">
              <a:spcBef>
                <a:spcPct val="25000"/>
              </a:spcBef>
              <a:spcAft>
                <a:spcPct val="20000"/>
              </a:spcAft>
            </a:pPr>
            <a:r>
              <a:rPr lang="en-US" altLang="en-US" sz="1600">
                <a:solidFill>
                  <a:srgbClr val="000000"/>
                </a:solidFill>
              </a:rPr>
              <a:t>Consider eliminating low net revenue campaigns if low CTR and low TCR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9" name="Rectangle 3"/>
          <p:cNvSpPr>
            <a:spLocks noChangeArrowheads="1"/>
          </p:cNvSpPr>
          <p:nvPr/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/>
            <a:r>
              <a:rPr lang="en-US" altLang="en-US" sz="3200" b="1">
                <a:solidFill>
                  <a:schemeClr val="accent2"/>
                </a:solidFill>
              </a:rPr>
              <a:t>Optimize Campaign Strategy</a:t>
            </a:r>
            <a:r>
              <a:rPr lang="en-US" altLang="en-US" sz="3200" b="1">
                <a:solidFill>
                  <a:schemeClr val="accent2"/>
                </a:solidFill>
                <a:cs typeface="Arial" pitchFamily="34" charset="0"/>
              </a:rPr>
              <a:t>—</a:t>
            </a:r>
            <a:r>
              <a:rPr lang="en-US" altLang="en-US" sz="3200" b="1">
                <a:solidFill>
                  <a:schemeClr val="accent2"/>
                </a:solidFill>
              </a:rPr>
              <a:t>Overture </a:t>
            </a:r>
            <a:r>
              <a:rPr lang="en-US" altLang="en-US" sz="3200" b="1" i="1">
                <a:solidFill>
                  <a:schemeClr val="accent2"/>
                </a:solidFill>
              </a:rPr>
              <a:t>(cont’d)</a:t>
            </a:r>
            <a:endParaRPr lang="en-US" altLang="en-US" sz="3200" b="1" i="1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398346" name="Picture 10"/>
          <p:cNvPicPr>
            <a:picLocks noGrp="1" noChangeAspect="1" noChangeArrowheads="1"/>
          </p:cNvPicPr>
          <p:nvPr>
            <p:ph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685800"/>
            <a:ext cx="8763000" cy="5867400"/>
          </a:xfrm>
          <a:noFill/>
          <a:ln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Text Box 3"/>
          <p:cNvSpPr txBox="1">
            <a:spLocks noChangeArrowheads="1"/>
          </p:cNvSpPr>
          <p:nvPr/>
        </p:nvSpPr>
        <p:spPr bwMode="auto">
          <a:xfrm>
            <a:off x="457200" y="381000"/>
            <a:ext cx="830580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0" hangingPunct="0"/>
            <a:r>
              <a:rPr lang="en-US" altLang="en-US" sz="3200" b="1">
                <a:solidFill>
                  <a:schemeClr val="accent2"/>
                </a:solidFill>
              </a:rPr>
              <a:t>Optimize Campaign Strategy</a:t>
            </a:r>
            <a:r>
              <a:rPr lang="en-US" altLang="en-US" sz="3200" b="1">
                <a:solidFill>
                  <a:schemeClr val="accent2"/>
                </a:solidFill>
                <a:cs typeface="Arial" pitchFamily="34" charset="0"/>
              </a:rPr>
              <a:t>—</a:t>
            </a:r>
            <a:r>
              <a:rPr lang="en-US" altLang="en-US" sz="3200" b="1">
                <a:solidFill>
                  <a:schemeClr val="accent2"/>
                </a:solidFill>
              </a:rPr>
              <a:t>Google and MSN U.S.</a:t>
            </a:r>
          </a:p>
        </p:txBody>
      </p:sp>
      <p:sp>
        <p:nvSpPr>
          <p:cNvPr id="402437" name="Rectangle 5"/>
          <p:cNvSpPr>
            <a:spLocks noChangeArrowheads="1"/>
          </p:cNvSpPr>
          <p:nvPr/>
        </p:nvSpPr>
        <p:spPr bwMode="auto">
          <a:xfrm>
            <a:off x="457200" y="1752600"/>
            <a:ext cx="8229600" cy="43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25000"/>
              </a:spcBef>
              <a:spcAft>
                <a:spcPct val="20000"/>
              </a:spcAft>
            </a:pPr>
            <a:r>
              <a:rPr lang="en-US" altLang="en-US" sz="1800">
                <a:solidFill>
                  <a:srgbClr val="000000"/>
                </a:solidFill>
              </a:rPr>
              <a:t>Use PivotTable to summarize the tactics of campaigns with a high ROA</a:t>
            </a:r>
            <a:endParaRPr lang="en-US" altLang="en-US" sz="1800"/>
          </a:p>
          <a:p>
            <a:pPr>
              <a:spcBef>
                <a:spcPct val="25000"/>
              </a:spcBef>
              <a:spcAft>
                <a:spcPct val="20000"/>
              </a:spcAft>
            </a:pPr>
            <a:r>
              <a:rPr lang="en-US" altLang="en-US" sz="1800">
                <a:solidFill>
                  <a:srgbClr val="000000"/>
                </a:solidFill>
              </a:rPr>
              <a:t>Tactics to change include: keyword, match type, average position, and bid strategy</a:t>
            </a:r>
            <a:endParaRPr lang="en-US" altLang="en-US" sz="1800"/>
          </a:p>
          <a:p>
            <a:pPr>
              <a:lnSpc>
                <a:spcPct val="90000"/>
              </a:lnSpc>
              <a:spcAft>
                <a:spcPct val="20000"/>
              </a:spcAft>
            </a:pPr>
            <a:r>
              <a:rPr lang="en-US" altLang="en-US" sz="1800">
                <a:solidFill>
                  <a:srgbClr val="000000"/>
                </a:solidFill>
              </a:rPr>
              <a:t>High-ROA campaigns are performing well despite the high CPC of these publishers</a:t>
            </a:r>
          </a:p>
          <a:p>
            <a:pPr>
              <a:spcBef>
                <a:spcPct val="25000"/>
              </a:spcBef>
              <a:spcAft>
                <a:spcPct val="20000"/>
              </a:spcAft>
            </a:pPr>
            <a:r>
              <a:rPr lang="en-US" altLang="en-US" sz="1800">
                <a:solidFill>
                  <a:srgbClr val="000000"/>
                </a:solidFill>
              </a:rPr>
              <a:t>Apply common tactics of high-performing campaigns to low-performing campaigns within the publisher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9" name="Rectangle 3"/>
          <p:cNvSpPr>
            <a:spLocks noChangeArrowheads="1"/>
          </p:cNvSpPr>
          <p:nvPr/>
        </p:nvSpPr>
        <p:spPr bwMode="auto">
          <a:xfrm>
            <a:off x="152400" y="457200"/>
            <a:ext cx="822960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/>
            <a:r>
              <a:rPr lang="en-US" altLang="en-US" sz="3200" b="1">
                <a:solidFill>
                  <a:schemeClr val="accent2"/>
                </a:solidFill>
              </a:rPr>
              <a:t>Optimize Campaign Strategy</a:t>
            </a:r>
            <a:r>
              <a:rPr lang="en-US" altLang="en-US" sz="3200" b="1">
                <a:solidFill>
                  <a:schemeClr val="accent2"/>
                </a:solidFill>
                <a:cs typeface="Arial" pitchFamily="34" charset="0"/>
              </a:rPr>
              <a:t>—</a:t>
            </a:r>
            <a:r>
              <a:rPr lang="en-US" altLang="en-US" sz="3200" b="1">
                <a:solidFill>
                  <a:schemeClr val="accent2"/>
                </a:solidFill>
              </a:rPr>
              <a:t>Google and MSN U.S. </a:t>
            </a:r>
            <a:r>
              <a:rPr lang="en-US" altLang="en-US" sz="3200" b="1" i="1">
                <a:solidFill>
                  <a:schemeClr val="accent2"/>
                </a:solidFill>
              </a:rPr>
              <a:t>(cont’d)</a:t>
            </a:r>
          </a:p>
        </p:txBody>
      </p:sp>
      <p:graphicFrame>
        <p:nvGraphicFramePr>
          <p:cNvPr id="403462" name="Object 6"/>
          <p:cNvGraphicFramePr>
            <a:graphicFrameLocks noGrp="1" noChangeAspect="1"/>
          </p:cNvGraphicFramePr>
          <p:nvPr>
            <p:ph/>
          </p:nvPr>
        </p:nvGraphicFramePr>
        <p:xfrm>
          <a:off x="152400" y="1676400"/>
          <a:ext cx="8858250" cy="431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5" name="Worksheet" r:id="rId3" imgW="10451754" imgH="5090227" progId="Excel.Sheet.8">
                  <p:embed/>
                </p:oleObj>
              </mc:Choice>
              <mc:Fallback>
                <p:oleObj name="Worksheet" r:id="rId3" imgW="10451754" imgH="5090227" progId="Excel.Sheet.8">
                  <p:embed/>
                  <p:pic>
                    <p:nvPicPr>
                      <p:cNvPr id="0" name="Picture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76400"/>
                        <a:ext cx="8858250" cy="431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ABD2260-FE8B-4941-9E46-481D036574FC}" type="datetime4">
              <a:rPr lang="en-US"/>
              <a:pPr>
                <a:defRPr/>
              </a:pPr>
              <a:t>June 13, 2019</a:t>
            </a:fld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187FEB-8C63-4505-9997-80589E91B3C9}" type="slidenum">
              <a:rPr lang="en-IN"/>
              <a:pPr>
                <a:defRPr/>
              </a:pPr>
              <a:t>2</a:t>
            </a:fld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228600"/>
            <a:ext cx="7372350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Communication in digital world</a:t>
            </a:r>
            <a:endParaRPr lang="en-IN" sz="4400" dirty="0"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/>
          <p:cNvCxnSpPr>
            <a:cxnSpLocks/>
          </p:cNvCxnSpPr>
          <p:nvPr/>
        </p:nvCxnSpPr>
        <p:spPr>
          <a:xfrm flipV="1">
            <a:off x="0" y="947010"/>
            <a:ext cx="7660222" cy="43590"/>
          </a:xfrm>
          <a:prstGeom prst="line">
            <a:avLst/>
          </a:prstGeom>
          <a:noFill/>
          <a:ln w="19050" cap="flat" cmpd="sng" algn="ctr">
            <a:gradFill>
              <a:gsLst>
                <a:gs pos="0">
                  <a:sysClr val="window" lastClr="FFFFFF"/>
                </a:gs>
                <a:gs pos="25000">
                  <a:srgbClr val="B7E6FF"/>
                </a:gs>
                <a:gs pos="100000">
                  <a:srgbClr val="00B5E2"/>
                </a:gs>
              </a:gsLst>
              <a:lin ang="0" scaled="0"/>
            </a:gradFill>
            <a:prstDash val="solid"/>
          </a:ln>
          <a:effectLst/>
        </p:spPr>
      </p:cxnSp>
      <p:cxnSp>
        <p:nvCxnSpPr>
          <p:cNvPr id="11" name="Straight Connector 10"/>
          <p:cNvCxnSpPr/>
          <p:nvPr/>
        </p:nvCxnSpPr>
        <p:spPr>
          <a:xfrm>
            <a:off x="4514850" y="1371600"/>
            <a:ext cx="0" cy="45720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51" y="1219200"/>
            <a:ext cx="4079081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3450" y="1524001"/>
            <a:ext cx="3943350" cy="404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6485" y="201613"/>
            <a:ext cx="8851030" cy="6454775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800" dirty="0"/>
          </a:p>
        </p:txBody>
      </p:sp>
      <p:sp>
        <p:nvSpPr>
          <p:cNvPr id="10" name="Rectangle 9"/>
          <p:cNvSpPr/>
          <p:nvPr/>
        </p:nvSpPr>
        <p:spPr>
          <a:xfrm>
            <a:off x="298885" y="354013"/>
            <a:ext cx="8851030" cy="6454775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3" name="Rectangle 3"/>
          <p:cNvSpPr>
            <a:spLocks noChangeArrowheads="1"/>
          </p:cNvSpPr>
          <p:nvPr/>
        </p:nvSpPr>
        <p:spPr bwMode="auto">
          <a:xfrm>
            <a:off x="152400" y="457200"/>
            <a:ext cx="8332788" cy="97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/>
            <a:r>
              <a:rPr lang="en-US" altLang="en-US" sz="3200" b="1">
                <a:solidFill>
                  <a:schemeClr val="accent2"/>
                </a:solidFill>
              </a:rPr>
              <a:t>Optimize Campaign Strategy</a:t>
            </a:r>
            <a:r>
              <a:rPr lang="en-US" altLang="en-US" sz="3200" b="1">
                <a:solidFill>
                  <a:schemeClr val="accent2"/>
                </a:solidFill>
                <a:cs typeface="Arial" pitchFamily="34" charset="0"/>
              </a:rPr>
              <a:t>—</a:t>
            </a:r>
            <a:r>
              <a:rPr lang="en-US" altLang="en-US" sz="3200" b="1">
                <a:solidFill>
                  <a:schemeClr val="accent2"/>
                </a:solidFill>
              </a:rPr>
              <a:t>Google and MSN U.S. </a:t>
            </a:r>
            <a:r>
              <a:rPr lang="en-US" altLang="en-US" sz="3200" b="1" i="1">
                <a:solidFill>
                  <a:schemeClr val="accent2"/>
                </a:solidFill>
              </a:rPr>
              <a:t>(cont’d)</a:t>
            </a:r>
          </a:p>
        </p:txBody>
      </p:sp>
      <p:pic>
        <p:nvPicPr>
          <p:cNvPr id="404486" name="Picture 6"/>
          <p:cNvPicPr>
            <a:picLocks noGrp="1" noChangeAspect="1" noChangeArrowheads="1"/>
          </p:cNvPicPr>
          <p:nvPr>
            <p:ph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828800"/>
            <a:ext cx="8858250" cy="2959100"/>
          </a:xfrm>
          <a:noFill/>
          <a:ln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7" name="Rectangle 3"/>
          <p:cNvSpPr>
            <a:spLocks noChangeArrowheads="1"/>
          </p:cNvSpPr>
          <p:nvPr/>
        </p:nvSpPr>
        <p:spPr bwMode="auto">
          <a:xfrm>
            <a:off x="152400" y="457200"/>
            <a:ext cx="8320088" cy="96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/>
            <a:r>
              <a:rPr lang="en-US" altLang="en-US" sz="3200" b="1">
                <a:solidFill>
                  <a:schemeClr val="accent2"/>
                </a:solidFill>
              </a:rPr>
              <a:t>Optimize Campaign Strategy</a:t>
            </a:r>
            <a:r>
              <a:rPr lang="en-US" altLang="en-US" sz="3200" b="1">
                <a:solidFill>
                  <a:schemeClr val="accent2"/>
                </a:solidFill>
                <a:cs typeface="Arial" pitchFamily="34" charset="0"/>
              </a:rPr>
              <a:t>—</a:t>
            </a:r>
            <a:r>
              <a:rPr lang="en-US" altLang="en-US" sz="3200" b="1">
                <a:solidFill>
                  <a:schemeClr val="accent2"/>
                </a:solidFill>
              </a:rPr>
              <a:t>Google and MSN U.S. </a:t>
            </a:r>
            <a:r>
              <a:rPr lang="en-US" altLang="en-US" sz="3200" b="1" i="1">
                <a:solidFill>
                  <a:schemeClr val="accent2"/>
                </a:solidFill>
              </a:rPr>
              <a:t>(cont’d)</a:t>
            </a:r>
          </a:p>
        </p:txBody>
      </p:sp>
      <p:pic>
        <p:nvPicPr>
          <p:cNvPr id="405510" name="Picture 6"/>
          <p:cNvPicPr>
            <a:picLocks noGrp="1" noChangeAspect="1" noChangeArrowheads="1"/>
          </p:cNvPicPr>
          <p:nvPr>
            <p:ph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981200"/>
            <a:ext cx="8858250" cy="2560638"/>
          </a:xfrm>
          <a:noFill/>
          <a:ln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8382000" cy="1143000"/>
          </a:xfrm>
        </p:spPr>
        <p:txBody>
          <a:bodyPr/>
          <a:lstStyle/>
          <a:p>
            <a:pPr algn="l"/>
            <a:r>
              <a:rPr lang="en-US" altLang="en-US" sz="3200" b="1">
                <a:solidFill>
                  <a:schemeClr val="accent2"/>
                </a:solidFill>
              </a:rPr>
              <a:t>Calculate KPI Impact</a:t>
            </a:r>
            <a:r>
              <a:rPr lang="en-US" altLang="en-US" sz="3200" b="1">
                <a:solidFill>
                  <a:schemeClr val="accent2"/>
                </a:solidFill>
                <a:cs typeface="Arial" pitchFamily="34" charset="0"/>
              </a:rPr>
              <a:t>—</a:t>
            </a:r>
            <a:r>
              <a:rPr lang="en-US" altLang="en-US" sz="3200" b="1">
                <a:solidFill>
                  <a:schemeClr val="accent2"/>
                </a:solidFill>
              </a:rPr>
              <a:t>Recommendations for Top Tier Search Engines</a:t>
            </a:r>
            <a:endParaRPr lang="en-US" altLang="en-US" sz="3600" b="1">
              <a:solidFill>
                <a:schemeClr val="accent2"/>
              </a:solidFill>
            </a:endParaRPr>
          </a:p>
        </p:txBody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6713" y="1743075"/>
            <a:ext cx="8229600" cy="3962400"/>
          </a:xfrm>
        </p:spPr>
        <p:txBody>
          <a:bodyPr/>
          <a:lstStyle/>
          <a:p>
            <a:pPr>
              <a:spcAft>
                <a:spcPct val="20000"/>
              </a:spcAft>
              <a:buFont typeface="Arial" pitchFamily="34" charset="0"/>
              <a:buAutoNum type="arabicPeriod"/>
            </a:pPr>
            <a:r>
              <a:rPr lang="en-US" altLang="en-US" sz="1800" dirty="0">
                <a:solidFill>
                  <a:srgbClr val="000000"/>
                </a:solidFill>
              </a:rPr>
              <a:t>Increase marketing for search engines with a high probability to book and low CPC charges</a:t>
            </a:r>
          </a:p>
          <a:p>
            <a:pPr marL="762000" lvl="1" indent="-304800">
              <a:spcAft>
                <a:spcPct val="20000"/>
              </a:spcAft>
            </a:pPr>
            <a:r>
              <a:rPr lang="en-US" altLang="en-US" sz="1600" dirty="0">
                <a:solidFill>
                  <a:srgbClr val="000000"/>
                </a:solidFill>
              </a:rPr>
              <a:t>MSN Global and Yahoo U.S.</a:t>
            </a:r>
          </a:p>
          <a:p>
            <a:pPr>
              <a:spcAft>
                <a:spcPct val="20000"/>
              </a:spcAft>
              <a:buFont typeface="Arial" pitchFamily="34" charset="0"/>
              <a:buAutoNum type="arabicPeriod"/>
            </a:pPr>
            <a:r>
              <a:rPr lang="en-US" altLang="en-US" sz="1800" dirty="0">
                <a:solidFill>
                  <a:srgbClr val="000000"/>
                </a:solidFill>
              </a:rPr>
              <a:t>Improve probability of booking for search engines with a low CTR and low probability to book</a:t>
            </a:r>
          </a:p>
          <a:p>
            <a:pPr marL="762000" lvl="1" indent="-304800">
              <a:spcAft>
                <a:spcPct val="20000"/>
              </a:spcAft>
            </a:pPr>
            <a:r>
              <a:rPr lang="en-US" altLang="en-US" sz="1600" dirty="0">
                <a:solidFill>
                  <a:srgbClr val="000000"/>
                </a:solidFill>
              </a:rPr>
              <a:t>Overture U.S. and Overture Global</a:t>
            </a:r>
          </a:p>
          <a:p>
            <a:pPr>
              <a:spcAft>
                <a:spcPct val="20000"/>
              </a:spcAft>
              <a:buFont typeface="Arial" pitchFamily="34" charset="0"/>
              <a:buAutoNum type="arabicPeriod"/>
            </a:pPr>
            <a:r>
              <a:rPr lang="en-US" altLang="en-US" sz="1800" dirty="0">
                <a:solidFill>
                  <a:srgbClr val="000000"/>
                </a:solidFill>
              </a:rPr>
              <a:t>Improve ROA of campaigns for high CPC search engines with high probability to book</a:t>
            </a:r>
          </a:p>
          <a:p>
            <a:pPr marL="762000" lvl="1" indent="-304800">
              <a:spcAft>
                <a:spcPct val="20000"/>
              </a:spcAft>
            </a:pPr>
            <a:r>
              <a:rPr lang="en-US" altLang="en-US" sz="1600" dirty="0">
                <a:solidFill>
                  <a:srgbClr val="000000"/>
                </a:solidFill>
              </a:rPr>
              <a:t>Google U.S., Google Global, and MSN U.S.</a:t>
            </a:r>
            <a:endParaRPr lang="en-US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8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8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8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8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8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8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8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8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8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8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83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474075" cy="1143000"/>
          </a:xfrm>
        </p:spPr>
        <p:txBody>
          <a:bodyPr/>
          <a:lstStyle/>
          <a:p>
            <a:pPr algn="l"/>
            <a:r>
              <a:rPr lang="en-US" altLang="en-US" sz="3200" b="1">
                <a:solidFill>
                  <a:schemeClr val="accent2"/>
                </a:solidFill>
              </a:rPr>
              <a:t>Calculate KPI Impact</a:t>
            </a:r>
            <a:r>
              <a:rPr lang="en-US" altLang="en-US" sz="3200" b="1">
                <a:solidFill>
                  <a:schemeClr val="accent2"/>
                </a:solidFill>
                <a:cs typeface="Arial" pitchFamily="34" charset="0"/>
              </a:rPr>
              <a:t>—</a:t>
            </a:r>
            <a:r>
              <a:rPr lang="en-US" altLang="en-US" sz="3200" b="1">
                <a:solidFill>
                  <a:schemeClr val="accent2"/>
                </a:solidFill>
              </a:rPr>
              <a:t>Recommendation 1</a:t>
            </a:r>
            <a:r>
              <a:rPr lang="en-US" altLang="en-US" sz="3600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371722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513" y="1676400"/>
            <a:ext cx="8853487" cy="3695700"/>
          </a:xfrm>
          <a:noFill/>
          <a:ln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86" name="Rectangle 18"/>
          <p:cNvSpPr>
            <a:spLocks noChangeArrowheads="1"/>
          </p:cNvSpPr>
          <p:nvPr/>
        </p:nvSpPr>
        <p:spPr bwMode="auto">
          <a:xfrm>
            <a:off x="228600" y="304800"/>
            <a:ext cx="84740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/>
            <a:r>
              <a:rPr lang="en-US" altLang="en-US" sz="3200" b="1">
                <a:solidFill>
                  <a:schemeClr val="accent2"/>
                </a:solidFill>
              </a:rPr>
              <a:t>Calculate KPI Impact</a:t>
            </a:r>
            <a:r>
              <a:rPr lang="en-US" altLang="en-US" sz="3200" b="1">
                <a:solidFill>
                  <a:schemeClr val="accent2"/>
                </a:solidFill>
                <a:cs typeface="Arial" pitchFamily="34" charset="0"/>
              </a:rPr>
              <a:t>—</a:t>
            </a:r>
            <a:r>
              <a:rPr lang="en-US" altLang="en-US" sz="3200" b="1">
                <a:solidFill>
                  <a:schemeClr val="accent2"/>
                </a:solidFill>
              </a:rPr>
              <a:t>Recommendation 2</a:t>
            </a:r>
            <a:r>
              <a:rPr lang="en-US" altLang="en-US" sz="3600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365587" name="Picture 19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93863"/>
            <a:ext cx="8793163" cy="356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3" name="Rectangle 3"/>
          <p:cNvSpPr>
            <a:spLocks noChangeArrowheads="1"/>
          </p:cNvSpPr>
          <p:nvPr/>
        </p:nvSpPr>
        <p:spPr bwMode="auto">
          <a:xfrm>
            <a:off x="228600" y="304800"/>
            <a:ext cx="84740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/>
            <a:r>
              <a:rPr lang="en-US" altLang="en-US" sz="3200" b="1">
                <a:solidFill>
                  <a:schemeClr val="accent2"/>
                </a:solidFill>
              </a:rPr>
              <a:t>Calculate KPI Impact</a:t>
            </a:r>
            <a:r>
              <a:rPr lang="en-US" altLang="en-US" sz="3200" b="1">
                <a:solidFill>
                  <a:schemeClr val="accent2"/>
                </a:solidFill>
                <a:cs typeface="Arial" pitchFamily="34" charset="0"/>
              </a:rPr>
              <a:t>—</a:t>
            </a:r>
            <a:r>
              <a:rPr lang="en-US" altLang="en-US" sz="3200" b="1">
                <a:solidFill>
                  <a:schemeClr val="accent2"/>
                </a:solidFill>
              </a:rPr>
              <a:t>Recommendation 3</a:t>
            </a:r>
            <a:r>
              <a:rPr lang="en-US" altLang="en-US" sz="3600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409605" name="Picture 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1671638"/>
            <a:ext cx="8875712" cy="3586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96863"/>
            <a:ext cx="8339138" cy="846137"/>
          </a:xfrm>
        </p:spPr>
        <p:txBody>
          <a:bodyPr/>
          <a:lstStyle/>
          <a:p>
            <a:pPr algn="l"/>
            <a:r>
              <a:rPr lang="en-US" altLang="en-US" sz="3200" b="1">
                <a:solidFill>
                  <a:schemeClr val="accent2"/>
                </a:solidFill>
              </a:rPr>
              <a:t>Metasearch Engine</a:t>
            </a:r>
            <a:r>
              <a:rPr lang="en-US" altLang="en-US" sz="3200" b="1">
                <a:solidFill>
                  <a:schemeClr val="accent2"/>
                </a:solidFill>
                <a:cs typeface="Arial" pitchFamily="34" charset="0"/>
              </a:rPr>
              <a:t>—</a:t>
            </a:r>
            <a:r>
              <a:rPr lang="en-US" altLang="en-US" sz="3200" b="1">
                <a:solidFill>
                  <a:schemeClr val="accent2"/>
                </a:solidFill>
              </a:rPr>
              <a:t>Kayak</a:t>
            </a:r>
            <a:endParaRPr lang="en-US" altLang="en-US" sz="4800"/>
          </a:p>
        </p:txBody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077200" cy="4935538"/>
          </a:xfrm>
          <a:solidFill>
            <a:schemeClr val="bg1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Aft>
                <a:spcPct val="20000"/>
              </a:spcAft>
            </a:pPr>
            <a:r>
              <a:rPr lang="en-US" altLang="en-US" sz="1800"/>
              <a:t>Kayak searches airline and travel websites to offer best deals</a:t>
            </a:r>
          </a:p>
          <a:p>
            <a:pPr lvl="1">
              <a:spcAft>
                <a:spcPct val="20000"/>
              </a:spcAft>
            </a:pPr>
            <a:r>
              <a:rPr lang="en-US" altLang="en-US" sz="1800"/>
              <a:t>Differentiated from Orbitz, Expedia, and Travelocity because those companies pre-purchase inventory</a:t>
            </a:r>
          </a:p>
          <a:p>
            <a:pPr>
              <a:spcAft>
                <a:spcPct val="20000"/>
              </a:spcAft>
            </a:pPr>
            <a:r>
              <a:rPr lang="en-US" altLang="en-US" sz="1800"/>
              <a:t>Search and clickstream data not integrated with DoubleClick</a:t>
            </a:r>
          </a:p>
          <a:p>
            <a:pPr>
              <a:spcAft>
                <a:spcPct val="20000"/>
              </a:spcAft>
            </a:pPr>
            <a:r>
              <a:rPr lang="en-US" altLang="en-US" sz="1800"/>
              <a:t>Aggregate performance indicates 0.8% CTR higher than airline industry average</a:t>
            </a:r>
          </a:p>
          <a:p>
            <a:pPr>
              <a:spcAft>
                <a:spcPct val="20000"/>
              </a:spcAft>
            </a:pPr>
            <a:r>
              <a:rPr lang="en-US" altLang="en-US" sz="1800"/>
              <a:t>Extrapolate weekly report to improve performance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3200" b="1">
                <a:solidFill>
                  <a:schemeClr val="accent2"/>
                </a:solidFill>
              </a:rPr>
              <a:t>Kayak Recommendation</a:t>
            </a:r>
            <a:endParaRPr lang="en-US" altLang="en-US" sz="4800"/>
          </a:p>
        </p:txBody>
      </p:sp>
      <p:sp>
        <p:nvSpPr>
          <p:cNvPr id="410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54138"/>
            <a:ext cx="4038600" cy="381000"/>
          </a:xfrm>
          <a:solidFill>
            <a:schemeClr val="bg1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5000"/>
              </a:spcBef>
            </a:pPr>
            <a:r>
              <a:rPr lang="en-US" altLang="en-US" sz="1600"/>
              <a:t>Increase marketing with Kayak</a:t>
            </a:r>
          </a:p>
        </p:txBody>
      </p:sp>
      <p:pic>
        <p:nvPicPr>
          <p:cNvPr id="410632" name="Picture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" y="1825625"/>
            <a:ext cx="9004300" cy="4489450"/>
          </a:xfrm>
          <a:noFill/>
          <a:ln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04813" y="217488"/>
            <a:ext cx="8339137" cy="681037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3200" b="1">
                <a:solidFill>
                  <a:schemeClr val="accent2"/>
                </a:solidFill>
              </a:rPr>
              <a:t>Summary and Key Takeaways</a:t>
            </a:r>
            <a:r>
              <a:rPr lang="en-US" altLang="en-US"/>
              <a:t> 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96950"/>
            <a:ext cx="8077200" cy="5310188"/>
          </a:xfrm>
          <a:solidFill>
            <a:schemeClr val="bg1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spcAft>
                <a:spcPct val="20000"/>
              </a:spcAft>
            </a:pPr>
            <a:r>
              <a:rPr lang="en-US" altLang="en-US" sz="1800">
                <a:solidFill>
                  <a:srgbClr val="000000"/>
                </a:solidFill>
              </a:rPr>
              <a:t>Increasing funding with a high probability of booking/low CPC publisher will have greatest impact on net revenue and ROA</a:t>
            </a:r>
          </a:p>
          <a:p>
            <a:pPr>
              <a:lnSpc>
                <a:spcPct val="80000"/>
              </a:lnSpc>
              <a:spcAft>
                <a:spcPct val="20000"/>
              </a:spcAft>
            </a:pPr>
            <a:r>
              <a:rPr lang="en-US" altLang="en-US" sz="1800">
                <a:solidFill>
                  <a:srgbClr val="000000"/>
                </a:solidFill>
              </a:rPr>
              <a:t>Low booking probability/low CPC publishers should be targeted for copy improvements</a:t>
            </a:r>
          </a:p>
          <a:p>
            <a:pPr>
              <a:lnSpc>
                <a:spcPct val="80000"/>
              </a:lnSpc>
              <a:spcAft>
                <a:spcPct val="20000"/>
              </a:spcAft>
            </a:pPr>
            <a:r>
              <a:rPr lang="en-US" altLang="en-US" sz="1800">
                <a:solidFill>
                  <a:srgbClr val="000000"/>
                </a:solidFill>
              </a:rPr>
              <a:t>Copy improvements that increase CTR and/or TCR will have the second greatest impact on net revenue and ROA</a:t>
            </a:r>
          </a:p>
          <a:p>
            <a:pPr>
              <a:lnSpc>
                <a:spcPct val="80000"/>
              </a:lnSpc>
              <a:spcAft>
                <a:spcPct val="20000"/>
              </a:spcAft>
            </a:pPr>
            <a:r>
              <a:rPr lang="en-US" altLang="en-US" sz="1800">
                <a:solidFill>
                  <a:srgbClr val="000000"/>
                </a:solidFill>
              </a:rPr>
              <a:t>High booking probability/high CPC publishers should be targeted with tactical campaign changes indicative of high ROA campaigns</a:t>
            </a:r>
          </a:p>
          <a:p>
            <a:pPr>
              <a:lnSpc>
                <a:spcPct val="80000"/>
              </a:lnSpc>
              <a:spcAft>
                <a:spcPct val="20000"/>
              </a:spcAft>
            </a:pPr>
            <a:endParaRPr lang="en-US" altLang="en-US" sz="1800"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spcAft>
                <a:spcPct val="20000"/>
              </a:spcAft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Steps to Optimize Sponsored Search</a:t>
            </a:r>
            <a:r>
              <a:rPr lang="en-US" altLang="en-US" sz="1800">
                <a:solidFill>
                  <a:srgbClr val="000000"/>
                </a:solidFill>
              </a:rPr>
              <a:t>:</a:t>
            </a:r>
          </a:p>
          <a:p>
            <a:pPr>
              <a:lnSpc>
                <a:spcPct val="80000"/>
              </a:lnSpc>
              <a:spcAft>
                <a:spcPct val="20000"/>
              </a:spcAft>
            </a:pPr>
            <a:r>
              <a:rPr lang="en-US" altLang="en-US" sz="1800">
                <a:solidFill>
                  <a:srgbClr val="000000"/>
                </a:solidFill>
              </a:rPr>
              <a:t>Summarize Campaign Metrics  </a:t>
            </a:r>
          </a:p>
          <a:p>
            <a:pPr>
              <a:lnSpc>
                <a:spcPct val="80000"/>
              </a:lnSpc>
              <a:spcAft>
                <a:spcPct val="20000"/>
              </a:spcAft>
            </a:pPr>
            <a:r>
              <a:rPr lang="en-US" altLang="en-US" sz="1800">
                <a:solidFill>
                  <a:srgbClr val="000000"/>
                </a:solidFill>
              </a:rPr>
              <a:t>Optimize Publisher Strategy </a:t>
            </a:r>
          </a:p>
          <a:p>
            <a:pPr>
              <a:lnSpc>
                <a:spcPct val="80000"/>
              </a:lnSpc>
              <a:spcAft>
                <a:spcPct val="20000"/>
              </a:spcAft>
            </a:pPr>
            <a:r>
              <a:rPr lang="en-US" altLang="en-US" sz="1800">
                <a:solidFill>
                  <a:srgbClr val="000000"/>
                </a:solidFill>
              </a:rPr>
              <a:t>Optimize Campaign Strategy </a:t>
            </a:r>
          </a:p>
          <a:p>
            <a:pPr>
              <a:lnSpc>
                <a:spcPct val="80000"/>
              </a:lnSpc>
              <a:spcAft>
                <a:spcPct val="20000"/>
              </a:spcAft>
            </a:pPr>
            <a:r>
              <a:rPr lang="en-US" altLang="en-US" sz="1800">
                <a:solidFill>
                  <a:srgbClr val="000000"/>
                </a:solidFill>
              </a:rPr>
              <a:t>Calculate KPI Impact </a:t>
            </a:r>
          </a:p>
          <a:p>
            <a:pPr>
              <a:lnSpc>
                <a:spcPct val="80000"/>
              </a:lnSpc>
              <a:spcAft>
                <a:spcPct val="20000"/>
              </a:spcAft>
            </a:pPr>
            <a:r>
              <a:rPr lang="en-US" altLang="en-US" sz="1800">
                <a:solidFill>
                  <a:srgbClr val="000000"/>
                </a:solidFill>
              </a:rPr>
              <a:t>Consider other market player effects such as metasearch engines and affiliates</a:t>
            </a:r>
          </a:p>
          <a:p>
            <a:pPr>
              <a:lnSpc>
                <a:spcPct val="80000"/>
              </a:lnSpc>
              <a:spcAft>
                <a:spcPct val="20000"/>
              </a:spcAft>
            </a:pPr>
            <a:r>
              <a:rPr lang="en-US" altLang="en-US" sz="1800">
                <a:solidFill>
                  <a:srgbClr val="000000"/>
                </a:solidFill>
              </a:rPr>
              <a:t>Act on recommendations to measure assumptions</a:t>
            </a:r>
          </a:p>
          <a:p>
            <a:pPr lvl="1">
              <a:lnSpc>
                <a:spcPct val="80000"/>
              </a:lnSpc>
              <a:spcAft>
                <a:spcPct val="20000"/>
              </a:spcAft>
            </a:pPr>
            <a:r>
              <a:rPr lang="en-US" altLang="en-US" sz="1600">
                <a:solidFill>
                  <a:srgbClr val="000000"/>
                </a:solidFill>
              </a:rPr>
              <a:t>Due to almost immediate access to data and ability to halt/modify campaigns on the fly, recommendation testing is not risky.</a:t>
            </a:r>
            <a:endParaRPr lang="en-US" altLang="en-US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46485" y="201613"/>
            <a:ext cx="8851030" cy="6454775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800" dirty="0"/>
          </a:p>
        </p:txBody>
      </p:sp>
      <p:pic>
        <p:nvPicPr>
          <p:cNvPr id="4100" name="Picture 5" descr="Image result for zero moments of truth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328" y="2381250"/>
            <a:ext cx="7624367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393008" y="374650"/>
            <a:ext cx="8352029" cy="102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899" tIns="60949" rIns="121899" bIns="60949" anchor="ctr"/>
          <a:lstStyle/>
          <a:p>
            <a:pPr algn="ctr" eaLnBrk="0" hangingPunct="0">
              <a:defRPr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+mj-lt"/>
                <a:ea typeface="ＭＳ Ｐゴシック" pitchFamily="34" charset="-128"/>
                <a:cs typeface="+mj-cs"/>
              </a:rPr>
              <a:t>Importance of Digital Presence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ABD2260-FE8B-4941-9E46-481D036574FC}" type="datetime4">
              <a:rPr lang="en-US"/>
              <a:pPr>
                <a:defRPr/>
              </a:pPr>
              <a:t>June 13, 2019</a:t>
            </a:fld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56118-FCE0-4C45-9D65-800D6B754A02}" type="slidenum">
              <a:rPr lang="en-IN"/>
              <a:pPr>
                <a:defRPr/>
              </a:pPr>
              <a:t>4</a:t>
            </a:fld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228600"/>
            <a:ext cx="7372350" cy="1446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Promotion Strategies in digital world</a:t>
            </a:r>
            <a:endParaRPr lang="en-IN" sz="4400" dirty="0"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/>
          <p:cNvCxnSpPr>
            <a:cxnSpLocks/>
          </p:cNvCxnSpPr>
          <p:nvPr/>
        </p:nvCxnSpPr>
        <p:spPr>
          <a:xfrm flipV="1">
            <a:off x="0" y="947010"/>
            <a:ext cx="7660222" cy="43590"/>
          </a:xfrm>
          <a:prstGeom prst="line">
            <a:avLst/>
          </a:prstGeom>
          <a:noFill/>
          <a:ln w="19050" cap="flat" cmpd="sng" algn="ctr">
            <a:gradFill>
              <a:gsLst>
                <a:gs pos="0">
                  <a:sysClr val="window" lastClr="FFFFFF"/>
                </a:gs>
                <a:gs pos="25000">
                  <a:srgbClr val="B7E6FF"/>
                </a:gs>
                <a:gs pos="100000">
                  <a:srgbClr val="00B5E2"/>
                </a:gs>
              </a:gsLst>
              <a:lin ang="0" scaled="0"/>
            </a:gradFill>
            <a:prstDash val="solid"/>
          </a:ln>
          <a:effectLst/>
        </p:spPr>
      </p:cxnSp>
      <p:pic>
        <p:nvPicPr>
          <p:cNvPr id="41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066800"/>
            <a:ext cx="5943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ABD2260-FE8B-4941-9E46-481D036574FC}" type="datetime4">
              <a:rPr lang="en-US"/>
              <a:pPr>
                <a:defRPr/>
              </a:pPr>
              <a:t>June 13, 2019</a:t>
            </a:fld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6A212D-3CB7-4C8B-A83C-B7A6E1223667}" type="slidenum">
              <a:rPr lang="en-IN"/>
              <a:pPr>
                <a:defRPr/>
              </a:pPr>
              <a:t>5</a:t>
            </a:fld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228600"/>
            <a:ext cx="7372350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Effective Website Design </a:t>
            </a:r>
            <a:endParaRPr lang="en-IN" sz="4400" dirty="0"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/>
          <p:cNvCxnSpPr>
            <a:cxnSpLocks/>
          </p:cNvCxnSpPr>
          <p:nvPr/>
        </p:nvCxnSpPr>
        <p:spPr>
          <a:xfrm flipV="1">
            <a:off x="0" y="947010"/>
            <a:ext cx="7660222" cy="43590"/>
          </a:xfrm>
          <a:prstGeom prst="line">
            <a:avLst/>
          </a:prstGeom>
          <a:noFill/>
          <a:ln w="19050" cap="flat" cmpd="sng" algn="ctr">
            <a:gradFill>
              <a:gsLst>
                <a:gs pos="0">
                  <a:sysClr val="window" lastClr="FFFFFF"/>
                </a:gs>
                <a:gs pos="25000">
                  <a:srgbClr val="B7E6FF"/>
                </a:gs>
                <a:gs pos="100000">
                  <a:srgbClr val="00B5E2"/>
                </a:gs>
              </a:gsLst>
              <a:lin ang="0" scaled="0"/>
            </a:gradFill>
            <a:prstDash val="solid"/>
          </a:ln>
          <a:effectLst/>
        </p:spPr>
      </p:cxnSp>
      <p:pic>
        <p:nvPicPr>
          <p:cNvPr id="3078" name="Picture 15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1143001"/>
            <a:ext cx="5598319" cy="492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TextBox 14"/>
          <p:cNvSpPr txBox="1">
            <a:spLocks noChangeArrowheads="1"/>
          </p:cNvSpPr>
          <p:nvPr/>
        </p:nvSpPr>
        <p:spPr bwMode="auto">
          <a:xfrm>
            <a:off x="6400800" y="1143000"/>
            <a:ext cx="2743200" cy="618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u="sng" dirty="0"/>
              <a:t>Poll</a:t>
            </a:r>
          </a:p>
          <a:p>
            <a:endParaRPr lang="en-US" b="1" dirty="0"/>
          </a:p>
          <a:p>
            <a:pPr>
              <a:buFont typeface="Arial" pitchFamily="34" charset="0"/>
              <a:buChar char="•"/>
            </a:pPr>
            <a:r>
              <a:rPr lang="en-US" b="1" dirty="0"/>
              <a:t>Are Websites still important?</a:t>
            </a:r>
          </a:p>
          <a:p>
            <a:pPr>
              <a:buFont typeface="Arial" pitchFamily="34" charset="0"/>
              <a:buChar char="•"/>
            </a:pPr>
            <a:endParaRPr lang="en-US" b="1" dirty="0"/>
          </a:p>
          <a:p>
            <a:pPr>
              <a:buFont typeface="Arial" pitchFamily="34" charset="0"/>
              <a:buChar char="•"/>
            </a:pPr>
            <a:endParaRPr lang="en-US" b="1" dirty="0"/>
          </a:p>
          <a:p>
            <a:pPr>
              <a:buFont typeface="Arial" pitchFamily="34" charset="0"/>
              <a:buChar char="•"/>
            </a:pPr>
            <a:r>
              <a:rPr lang="en-US" b="1" dirty="0"/>
              <a:t>Is relative level of importance of websites changing?</a:t>
            </a:r>
          </a:p>
          <a:p>
            <a:pPr>
              <a:buFont typeface="Arial" pitchFamily="34" charset="0"/>
              <a:buChar char="•"/>
            </a:pPr>
            <a:endParaRPr lang="en-US" b="1" dirty="0"/>
          </a:p>
          <a:p>
            <a:pPr>
              <a:buFont typeface="Arial" pitchFamily="34" charset="0"/>
              <a:buChar char="•"/>
            </a:pPr>
            <a:r>
              <a:rPr lang="en-IN" dirty="0"/>
              <a:t>The fickleness of social media</a:t>
            </a:r>
          </a:p>
          <a:p>
            <a:pPr>
              <a:buFont typeface="Arial" pitchFamily="34" charset="0"/>
              <a:buChar char="•"/>
            </a:pPr>
            <a:r>
              <a:rPr lang="en-IN" dirty="0"/>
              <a:t>Loss of control on other platforms</a:t>
            </a:r>
          </a:p>
          <a:p>
            <a:pPr>
              <a:buFont typeface="Arial" pitchFamily="34" charset="0"/>
              <a:buChar char="•"/>
            </a:pPr>
            <a:r>
              <a:rPr lang="en-IN" dirty="0"/>
              <a:t>Lack of ownership of key data</a:t>
            </a:r>
          </a:p>
          <a:p>
            <a:pPr>
              <a:buFont typeface="Arial" pitchFamily="34" charset="0"/>
              <a:buChar char="•"/>
            </a:pPr>
            <a:r>
              <a:rPr lang="en-IN" dirty="0"/>
              <a:t>A website enables a business to </a:t>
            </a:r>
            <a:r>
              <a:rPr lang="en-IN" u="sng" dirty="0">
                <a:hlinkClick r:id="rId3"/>
              </a:rPr>
              <a:t>control the context</a:t>
            </a:r>
            <a:r>
              <a:rPr lang="en-IN" dirty="0"/>
              <a:t> within which the content is delivered</a:t>
            </a:r>
          </a:p>
          <a:p>
            <a:endParaRPr lang="en-US" b="1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ABD2260-FE8B-4941-9E46-481D036574FC}" type="datetime4">
              <a:rPr lang="en-US"/>
              <a:pPr>
                <a:defRPr/>
              </a:pPr>
              <a:t>June 13, 2019</a:t>
            </a:fld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07EAF4-67EC-4458-A586-260DE70182A3}" type="slidenum">
              <a:rPr lang="en-IN"/>
              <a:pPr>
                <a:defRPr/>
              </a:pPr>
              <a:t>6</a:t>
            </a:fld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228600"/>
            <a:ext cx="8115300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Layout of Website Content</a:t>
            </a:r>
            <a:endParaRPr lang="en-IN" sz="4400" dirty="0"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/>
          <p:cNvCxnSpPr>
            <a:cxnSpLocks/>
          </p:cNvCxnSpPr>
          <p:nvPr/>
        </p:nvCxnSpPr>
        <p:spPr>
          <a:xfrm flipV="1">
            <a:off x="0" y="947010"/>
            <a:ext cx="7660222" cy="43590"/>
          </a:xfrm>
          <a:prstGeom prst="line">
            <a:avLst/>
          </a:prstGeom>
          <a:noFill/>
          <a:ln w="19050" cap="flat" cmpd="sng" algn="ctr">
            <a:gradFill>
              <a:gsLst>
                <a:gs pos="0">
                  <a:sysClr val="window" lastClr="FFFFFF"/>
                </a:gs>
                <a:gs pos="25000">
                  <a:srgbClr val="B7E6FF"/>
                </a:gs>
                <a:gs pos="100000">
                  <a:srgbClr val="00B5E2"/>
                </a:gs>
              </a:gsLst>
              <a:lin ang="0" scaled="0"/>
            </a:gradFill>
            <a:prstDash val="solid"/>
          </a:ln>
          <a:effectLst/>
        </p:spPr>
      </p:cxnSp>
      <p:pic>
        <p:nvPicPr>
          <p:cNvPr id="102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1295400"/>
            <a:ext cx="46863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1447800"/>
            <a:ext cx="337185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SEO</a:t>
            </a:r>
            <a:endParaRPr lang="en-IN"/>
          </a:p>
        </p:txBody>
      </p:sp>
      <p:graphicFrame>
        <p:nvGraphicFramePr>
          <p:cNvPr id="11" name="Diagram 10"/>
          <p:cNvGraphicFramePr/>
          <p:nvPr/>
        </p:nvGraphicFramePr>
        <p:xfrm>
          <a:off x="995776" y="1887794"/>
          <a:ext cx="3949909" cy="4249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92477" y="2224088"/>
            <a:ext cx="3494204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Engine Marketing-SEM</a:t>
            </a:r>
            <a:endParaRPr lang="en-IN"/>
          </a:p>
        </p:txBody>
      </p:sp>
      <p:graphicFrame>
        <p:nvGraphicFramePr>
          <p:cNvPr id="11" name="Diagram 10"/>
          <p:cNvGraphicFramePr/>
          <p:nvPr/>
        </p:nvGraphicFramePr>
        <p:xfrm>
          <a:off x="4736772" y="1887794"/>
          <a:ext cx="3949909" cy="4249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upa 127"/>
          <p:cNvGrpSpPr>
            <a:grpSpLocks noChangeAspect="1"/>
          </p:cNvGrpSpPr>
          <p:nvPr/>
        </p:nvGrpSpPr>
        <p:grpSpPr>
          <a:xfrm>
            <a:off x="942513" y="2030672"/>
            <a:ext cx="2896754" cy="3916407"/>
            <a:chOff x="342901" y="3694112"/>
            <a:chExt cx="1001712" cy="1016001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44501" y="3975100"/>
              <a:ext cx="781050" cy="671513"/>
            </a:xfrm>
            <a:custGeom>
              <a:avLst/>
              <a:gdLst>
                <a:gd name="T0" fmla="*/ 204 w 208"/>
                <a:gd name="T1" fmla="*/ 164 h 179"/>
                <a:gd name="T2" fmla="*/ 196 w 208"/>
                <a:gd name="T3" fmla="*/ 140 h 179"/>
                <a:gd name="T4" fmla="*/ 178 w 208"/>
                <a:gd name="T5" fmla="*/ 138 h 179"/>
                <a:gd name="T6" fmla="*/ 189 w 208"/>
                <a:gd name="T7" fmla="*/ 103 h 179"/>
                <a:gd name="T8" fmla="*/ 176 w 208"/>
                <a:gd name="T9" fmla="*/ 102 h 179"/>
                <a:gd name="T10" fmla="*/ 202 w 208"/>
                <a:gd name="T11" fmla="*/ 70 h 179"/>
                <a:gd name="T12" fmla="*/ 156 w 208"/>
                <a:gd name="T13" fmla="*/ 85 h 179"/>
                <a:gd name="T14" fmla="*/ 194 w 208"/>
                <a:gd name="T15" fmla="*/ 56 h 179"/>
                <a:gd name="T16" fmla="*/ 198 w 208"/>
                <a:gd name="T17" fmla="*/ 33 h 179"/>
                <a:gd name="T18" fmla="*/ 171 w 208"/>
                <a:gd name="T19" fmla="*/ 42 h 179"/>
                <a:gd name="T20" fmla="*/ 197 w 208"/>
                <a:gd name="T21" fmla="*/ 1 h 179"/>
                <a:gd name="T22" fmla="*/ 105 w 208"/>
                <a:gd name="T23" fmla="*/ 45 h 179"/>
                <a:gd name="T24" fmla="*/ 122 w 208"/>
                <a:gd name="T25" fmla="*/ 9 h 179"/>
                <a:gd name="T26" fmla="*/ 80 w 208"/>
                <a:gd name="T27" fmla="*/ 7 h 179"/>
                <a:gd name="T28" fmla="*/ 48 w 208"/>
                <a:gd name="T29" fmla="*/ 15 h 179"/>
                <a:gd name="T30" fmla="*/ 24 w 208"/>
                <a:gd name="T31" fmla="*/ 23 h 179"/>
                <a:gd name="T32" fmla="*/ 15 w 208"/>
                <a:gd name="T33" fmla="*/ 3 h 179"/>
                <a:gd name="T34" fmla="*/ 7 w 208"/>
                <a:gd name="T35" fmla="*/ 5 h 179"/>
                <a:gd name="T36" fmla="*/ 5 w 208"/>
                <a:gd name="T37" fmla="*/ 20 h 179"/>
                <a:gd name="T38" fmla="*/ 9 w 208"/>
                <a:gd name="T39" fmla="*/ 47 h 179"/>
                <a:gd name="T40" fmla="*/ 26 w 208"/>
                <a:gd name="T41" fmla="*/ 49 h 179"/>
                <a:gd name="T42" fmla="*/ 11 w 208"/>
                <a:gd name="T43" fmla="*/ 85 h 179"/>
                <a:gd name="T44" fmla="*/ 49 w 208"/>
                <a:gd name="T45" fmla="*/ 68 h 179"/>
                <a:gd name="T46" fmla="*/ 4 w 208"/>
                <a:gd name="T47" fmla="*/ 116 h 179"/>
                <a:gd name="T48" fmla="*/ 83 w 208"/>
                <a:gd name="T49" fmla="*/ 82 h 179"/>
                <a:gd name="T50" fmla="*/ 47 w 208"/>
                <a:gd name="T51" fmla="*/ 109 h 179"/>
                <a:gd name="T52" fmla="*/ 31 w 208"/>
                <a:gd name="T53" fmla="*/ 142 h 179"/>
                <a:gd name="T54" fmla="*/ 63 w 208"/>
                <a:gd name="T55" fmla="*/ 133 h 179"/>
                <a:gd name="T56" fmla="*/ 42 w 208"/>
                <a:gd name="T57" fmla="*/ 158 h 179"/>
                <a:gd name="T58" fmla="*/ 115 w 208"/>
                <a:gd name="T59" fmla="*/ 129 h 179"/>
                <a:gd name="T60" fmla="*/ 85 w 208"/>
                <a:gd name="T61" fmla="*/ 168 h 179"/>
                <a:gd name="T62" fmla="*/ 154 w 208"/>
                <a:gd name="T63" fmla="*/ 141 h 179"/>
                <a:gd name="T64" fmla="*/ 142 w 208"/>
                <a:gd name="T65" fmla="*/ 177 h 179"/>
                <a:gd name="T66" fmla="*/ 183 w 208"/>
                <a:gd name="T67" fmla="*/ 157 h 179"/>
                <a:gd name="T68" fmla="*/ 189 w 208"/>
                <a:gd name="T69" fmla="*/ 174 h 179"/>
                <a:gd name="T70" fmla="*/ 201 w 208"/>
                <a:gd name="T71" fmla="*/ 178 h 179"/>
                <a:gd name="T72" fmla="*/ 205 w 208"/>
                <a:gd name="T73" fmla="*/ 16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8" h="179">
                  <a:moveTo>
                    <a:pt x="205" y="165"/>
                  </a:moveTo>
                  <a:cubicBezTo>
                    <a:pt x="205" y="164"/>
                    <a:pt x="205" y="164"/>
                    <a:pt x="204" y="164"/>
                  </a:cubicBezTo>
                  <a:cubicBezTo>
                    <a:pt x="204" y="161"/>
                    <a:pt x="202" y="157"/>
                    <a:pt x="201" y="154"/>
                  </a:cubicBezTo>
                  <a:cubicBezTo>
                    <a:pt x="197" y="141"/>
                    <a:pt x="197" y="141"/>
                    <a:pt x="196" y="140"/>
                  </a:cubicBezTo>
                  <a:cubicBezTo>
                    <a:pt x="195" y="137"/>
                    <a:pt x="193" y="136"/>
                    <a:pt x="191" y="135"/>
                  </a:cubicBezTo>
                  <a:cubicBezTo>
                    <a:pt x="187" y="134"/>
                    <a:pt x="185" y="135"/>
                    <a:pt x="178" y="138"/>
                  </a:cubicBezTo>
                  <a:cubicBezTo>
                    <a:pt x="198" y="113"/>
                    <a:pt x="198" y="112"/>
                    <a:pt x="195" y="107"/>
                  </a:cubicBezTo>
                  <a:cubicBezTo>
                    <a:pt x="194" y="105"/>
                    <a:pt x="192" y="103"/>
                    <a:pt x="189" y="103"/>
                  </a:cubicBezTo>
                  <a:cubicBezTo>
                    <a:pt x="185" y="102"/>
                    <a:pt x="183" y="102"/>
                    <a:pt x="155" y="119"/>
                  </a:cubicBezTo>
                  <a:cubicBezTo>
                    <a:pt x="163" y="112"/>
                    <a:pt x="170" y="106"/>
                    <a:pt x="176" y="102"/>
                  </a:cubicBezTo>
                  <a:cubicBezTo>
                    <a:pt x="183" y="96"/>
                    <a:pt x="189" y="91"/>
                    <a:pt x="193" y="87"/>
                  </a:cubicBezTo>
                  <a:cubicBezTo>
                    <a:pt x="201" y="80"/>
                    <a:pt x="206" y="77"/>
                    <a:pt x="202" y="70"/>
                  </a:cubicBezTo>
                  <a:cubicBezTo>
                    <a:pt x="201" y="68"/>
                    <a:pt x="199" y="66"/>
                    <a:pt x="197" y="66"/>
                  </a:cubicBezTo>
                  <a:cubicBezTo>
                    <a:pt x="193" y="64"/>
                    <a:pt x="192" y="64"/>
                    <a:pt x="156" y="85"/>
                  </a:cubicBezTo>
                  <a:cubicBezTo>
                    <a:pt x="162" y="80"/>
                    <a:pt x="168" y="76"/>
                    <a:pt x="174" y="71"/>
                  </a:cubicBezTo>
                  <a:cubicBezTo>
                    <a:pt x="183" y="64"/>
                    <a:pt x="190" y="59"/>
                    <a:pt x="194" y="56"/>
                  </a:cubicBezTo>
                  <a:cubicBezTo>
                    <a:pt x="202" y="49"/>
                    <a:pt x="208" y="44"/>
                    <a:pt x="204" y="37"/>
                  </a:cubicBezTo>
                  <a:cubicBezTo>
                    <a:pt x="203" y="35"/>
                    <a:pt x="200" y="33"/>
                    <a:pt x="198" y="33"/>
                  </a:cubicBezTo>
                  <a:cubicBezTo>
                    <a:pt x="193" y="32"/>
                    <a:pt x="189" y="33"/>
                    <a:pt x="168" y="45"/>
                  </a:cubicBezTo>
                  <a:cubicBezTo>
                    <a:pt x="169" y="44"/>
                    <a:pt x="170" y="43"/>
                    <a:pt x="171" y="42"/>
                  </a:cubicBezTo>
                  <a:cubicBezTo>
                    <a:pt x="201" y="20"/>
                    <a:pt x="207" y="14"/>
                    <a:pt x="203" y="6"/>
                  </a:cubicBezTo>
                  <a:cubicBezTo>
                    <a:pt x="201" y="3"/>
                    <a:pt x="199" y="2"/>
                    <a:pt x="197" y="1"/>
                  </a:cubicBezTo>
                  <a:cubicBezTo>
                    <a:pt x="192" y="0"/>
                    <a:pt x="191" y="0"/>
                    <a:pt x="92" y="56"/>
                  </a:cubicBezTo>
                  <a:cubicBezTo>
                    <a:pt x="96" y="52"/>
                    <a:pt x="101" y="48"/>
                    <a:pt x="105" y="45"/>
                  </a:cubicBezTo>
                  <a:cubicBezTo>
                    <a:pt x="126" y="27"/>
                    <a:pt x="132" y="21"/>
                    <a:pt x="128" y="13"/>
                  </a:cubicBezTo>
                  <a:cubicBezTo>
                    <a:pt x="127" y="11"/>
                    <a:pt x="125" y="10"/>
                    <a:pt x="122" y="9"/>
                  </a:cubicBezTo>
                  <a:cubicBezTo>
                    <a:pt x="118" y="8"/>
                    <a:pt x="118" y="8"/>
                    <a:pt x="58" y="41"/>
                  </a:cubicBezTo>
                  <a:cubicBezTo>
                    <a:pt x="84" y="14"/>
                    <a:pt x="84" y="13"/>
                    <a:pt x="80" y="7"/>
                  </a:cubicBezTo>
                  <a:cubicBezTo>
                    <a:pt x="79" y="5"/>
                    <a:pt x="77" y="4"/>
                    <a:pt x="75" y="3"/>
                  </a:cubicBezTo>
                  <a:cubicBezTo>
                    <a:pt x="70" y="2"/>
                    <a:pt x="70" y="2"/>
                    <a:pt x="48" y="15"/>
                  </a:cubicBezTo>
                  <a:cubicBezTo>
                    <a:pt x="42" y="19"/>
                    <a:pt x="32" y="25"/>
                    <a:pt x="24" y="30"/>
                  </a:cubicBezTo>
                  <a:cubicBezTo>
                    <a:pt x="24" y="27"/>
                    <a:pt x="24" y="25"/>
                    <a:pt x="24" y="23"/>
                  </a:cubicBezTo>
                  <a:cubicBezTo>
                    <a:pt x="22" y="9"/>
                    <a:pt x="22" y="9"/>
                    <a:pt x="21" y="7"/>
                  </a:cubicBezTo>
                  <a:cubicBezTo>
                    <a:pt x="20" y="5"/>
                    <a:pt x="18" y="3"/>
                    <a:pt x="15" y="3"/>
                  </a:cubicBezTo>
                  <a:cubicBezTo>
                    <a:pt x="12" y="2"/>
                    <a:pt x="9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2" y="7"/>
                    <a:pt x="1" y="13"/>
                    <a:pt x="3" y="17"/>
                  </a:cubicBezTo>
                  <a:cubicBezTo>
                    <a:pt x="4" y="18"/>
                    <a:pt x="4" y="19"/>
                    <a:pt x="5" y="20"/>
                  </a:cubicBezTo>
                  <a:cubicBezTo>
                    <a:pt x="5" y="21"/>
                    <a:pt x="6" y="23"/>
                    <a:pt x="6" y="25"/>
                  </a:cubicBezTo>
                  <a:cubicBezTo>
                    <a:pt x="7" y="45"/>
                    <a:pt x="7" y="45"/>
                    <a:pt x="9" y="47"/>
                  </a:cubicBezTo>
                  <a:cubicBezTo>
                    <a:pt x="10" y="49"/>
                    <a:pt x="12" y="51"/>
                    <a:pt x="14" y="52"/>
                  </a:cubicBezTo>
                  <a:cubicBezTo>
                    <a:pt x="17" y="52"/>
                    <a:pt x="19" y="52"/>
                    <a:pt x="26" y="49"/>
                  </a:cubicBezTo>
                  <a:cubicBezTo>
                    <a:pt x="2" y="75"/>
                    <a:pt x="3" y="75"/>
                    <a:pt x="6" y="81"/>
                  </a:cubicBezTo>
                  <a:cubicBezTo>
                    <a:pt x="7" y="83"/>
                    <a:pt x="9" y="85"/>
                    <a:pt x="11" y="85"/>
                  </a:cubicBezTo>
                  <a:cubicBezTo>
                    <a:pt x="15" y="86"/>
                    <a:pt x="16" y="86"/>
                    <a:pt x="50" y="67"/>
                  </a:cubicBezTo>
                  <a:cubicBezTo>
                    <a:pt x="50" y="67"/>
                    <a:pt x="49" y="68"/>
                    <a:pt x="49" y="68"/>
                  </a:cubicBezTo>
                  <a:cubicBezTo>
                    <a:pt x="37" y="77"/>
                    <a:pt x="26" y="86"/>
                    <a:pt x="18" y="93"/>
                  </a:cubicBezTo>
                  <a:cubicBezTo>
                    <a:pt x="5" y="104"/>
                    <a:pt x="0" y="108"/>
                    <a:pt x="4" y="116"/>
                  </a:cubicBezTo>
                  <a:cubicBezTo>
                    <a:pt x="5" y="118"/>
                    <a:pt x="7" y="119"/>
                    <a:pt x="9" y="120"/>
                  </a:cubicBezTo>
                  <a:cubicBezTo>
                    <a:pt x="14" y="121"/>
                    <a:pt x="14" y="121"/>
                    <a:pt x="83" y="82"/>
                  </a:cubicBezTo>
                  <a:cubicBezTo>
                    <a:pt x="86" y="80"/>
                    <a:pt x="89" y="79"/>
                    <a:pt x="91" y="77"/>
                  </a:cubicBezTo>
                  <a:cubicBezTo>
                    <a:pt x="75" y="89"/>
                    <a:pt x="59" y="100"/>
                    <a:pt x="47" y="109"/>
                  </a:cubicBezTo>
                  <a:cubicBezTo>
                    <a:pt x="26" y="124"/>
                    <a:pt x="20" y="129"/>
                    <a:pt x="24" y="137"/>
                  </a:cubicBezTo>
                  <a:cubicBezTo>
                    <a:pt x="26" y="139"/>
                    <a:pt x="28" y="141"/>
                    <a:pt x="31" y="142"/>
                  </a:cubicBezTo>
                  <a:cubicBezTo>
                    <a:pt x="37" y="143"/>
                    <a:pt x="47" y="139"/>
                    <a:pt x="83" y="117"/>
                  </a:cubicBezTo>
                  <a:cubicBezTo>
                    <a:pt x="76" y="123"/>
                    <a:pt x="68" y="128"/>
                    <a:pt x="63" y="133"/>
                  </a:cubicBezTo>
                  <a:cubicBezTo>
                    <a:pt x="57" y="137"/>
                    <a:pt x="52" y="141"/>
                    <a:pt x="49" y="143"/>
                  </a:cubicBezTo>
                  <a:cubicBezTo>
                    <a:pt x="44" y="147"/>
                    <a:pt x="39" y="152"/>
                    <a:pt x="42" y="158"/>
                  </a:cubicBezTo>
                  <a:cubicBezTo>
                    <a:pt x="44" y="161"/>
                    <a:pt x="46" y="162"/>
                    <a:pt x="48" y="163"/>
                  </a:cubicBezTo>
                  <a:cubicBezTo>
                    <a:pt x="53" y="164"/>
                    <a:pt x="54" y="164"/>
                    <a:pt x="115" y="129"/>
                  </a:cubicBezTo>
                  <a:cubicBezTo>
                    <a:pt x="115" y="130"/>
                    <a:pt x="114" y="130"/>
                    <a:pt x="114" y="131"/>
                  </a:cubicBezTo>
                  <a:cubicBezTo>
                    <a:pt x="84" y="156"/>
                    <a:pt x="81" y="161"/>
                    <a:pt x="85" y="168"/>
                  </a:cubicBezTo>
                  <a:cubicBezTo>
                    <a:pt x="86" y="170"/>
                    <a:pt x="89" y="172"/>
                    <a:pt x="91" y="173"/>
                  </a:cubicBezTo>
                  <a:cubicBezTo>
                    <a:pt x="97" y="174"/>
                    <a:pt x="103" y="172"/>
                    <a:pt x="154" y="141"/>
                  </a:cubicBezTo>
                  <a:cubicBezTo>
                    <a:pt x="133" y="167"/>
                    <a:pt x="134" y="167"/>
                    <a:pt x="136" y="173"/>
                  </a:cubicBezTo>
                  <a:cubicBezTo>
                    <a:pt x="138" y="175"/>
                    <a:pt x="140" y="177"/>
                    <a:pt x="142" y="177"/>
                  </a:cubicBezTo>
                  <a:cubicBezTo>
                    <a:pt x="147" y="179"/>
                    <a:pt x="151" y="177"/>
                    <a:pt x="172" y="163"/>
                  </a:cubicBezTo>
                  <a:cubicBezTo>
                    <a:pt x="175" y="161"/>
                    <a:pt x="180" y="159"/>
                    <a:pt x="183" y="157"/>
                  </a:cubicBezTo>
                  <a:cubicBezTo>
                    <a:pt x="184" y="158"/>
                    <a:pt x="184" y="159"/>
                    <a:pt x="184" y="160"/>
                  </a:cubicBezTo>
                  <a:cubicBezTo>
                    <a:pt x="188" y="173"/>
                    <a:pt x="188" y="173"/>
                    <a:pt x="189" y="174"/>
                  </a:cubicBezTo>
                  <a:cubicBezTo>
                    <a:pt x="191" y="177"/>
                    <a:pt x="193" y="178"/>
                    <a:pt x="196" y="179"/>
                  </a:cubicBezTo>
                  <a:cubicBezTo>
                    <a:pt x="197" y="179"/>
                    <a:pt x="199" y="179"/>
                    <a:pt x="201" y="178"/>
                  </a:cubicBezTo>
                  <a:cubicBezTo>
                    <a:pt x="202" y="177"/>
                    <a:pt x="202" y="177"/>
                    <a:pt x="202" y="177"/>
                  </a:cubicBezTo>
                  <a:cubicBezTo>
                    <a:pt x="206" y="174"/>
                    <a:pt x="208" y="169"/>
                    <a:pt x="205" y="1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914400"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ＭＳ Ｐゴシック" pitchFamily="34" charset="-128"/>
                </a:rPr>
                <a:t>“SEM is a form of Digital Strategy  that seeks to promote websites by increasing their visibility in search engine results”</a:t>
              </a:r>
              <a:endParaRPr lang="pl-PL" sz="1800" kern="0" dirty="0">
                <a:solidFill>
                  <a:sysClr val="windowText" lastClr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42901" y="3694112"/>
              <a:ext cx="885825" cy="1016001"/>
            </a:xfrm>
            <a:custGeom>
              <a:avLst/>
              <a:gdLst>
                <a:gd name="T0" fmla="*/ 214 w 236"/>
                <a:gd name="T1" fmla="*/ 257 h 271"/>
                <a:gd name="T2" fmla="*/ 147 w 236"/>
                <a:gd name="T3" fmla="*/ 263 h 271"/>
                <a:gd name="T4" fmla="*/ 83 w 236"/>
                <a:gd name="T5" fmla="*/ 259 h 271"/>
                <a:gd name="T6" fmla="*/ 47 w 236"/>
                <a:gd name="T7" fmla="*/ 253 h 271"/>
                <a:gd name="T8" fmla="*/ 29 w 236"/>
                <a:gd name="T9" fmla="*/ 249 h 271"/>
                <a:gd name="T10" fmla="*/ 23 w 236"/>
                <a:gd name="T11" fmla="*/ 247 h 271"/>
                <a:gd name="T12" fmla="*/ 21 w 236"/>
                <a:gd name="T13" fmla="*/ 241 h 271"/>
                <a:gd name="T14" fmla="*/ 12 w 236"/>
                <a:gd name="T15" fmla="*/ 22 h 271"/>
                <a:gd name="T16" fmla="*/ 6 w 236"/>
                <a:gd name="T17" fmla="*/ 13 h 271"/>
                <a:gd name="T18" fmla="*/ 2 w 236"/>
                <a:gd name="T19" fmla="*/ 91 h 271"/>
                <a:gd name="T20" fmla="*/ 10 w 236"/>
                <a:gd name="T21" fmla="*/ 240 h 271"/>
                <a:gd name="T22" fmla="*/ 18 w 236"/>
                <a:gd name="T23" fmla="*/ 257 h 271"/>
                <a:gd name="T24" fmla="*/ 17 w 236"/>
                <a:gd name="T25" fmla="*/ 256 h 271"/>
                <a:gd name="T26" fmla="*/ 43 w 236"/>
                <a:gd name="T27" fmla="*/ 262 h 271"/>
                <a:gd name="T28" fmla="*/ 81 w 236"/>
                <a:gd name="T29" fmla="*/ 268 h 271"/>
                <a:gd name="T30" fmla="*/ 149 w 236"/>
                <a:gd name="T31" fmla="*/ 271 h 271"/>
                <a:gd name="T32" fmla="*/ 215 w 236"/>
                <a:gd name="T33" fmla="*/ 262 h 271"/>
                <a:gd name="T34" fmla="*/ 214 w 236"/>
                <a:gd name="T35" fmla="*/ 25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6" h="271">
                  <a:moveTo>
                    <a:pt x="214" y="257"/>
                  </a:moveTo>
                  <a:cubicBezTo>
                    <a:pt x="210" y="257"/>
                    <a:pt x="185" y="263"/>
                    <a:pt x="147" y="263"/>
                  </a:cubicBezTo>
                  <a:cubicBezTo>
                    <a:pt x="128" y="263"/>
                    <a:pt x="106" y="262"/>
                    <a:pt x="83" y="259"/>
                  </a:cubicBezTo>
                  <a:cubicBezTo>
                    <a:pt x="71" y="257"/>
                    <a:pt x="59" y="255"/>
                    <a:pt x="47" y="253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28" y="250"/>
                    <a:pt x="24" y="247"/>
                    <a:pt x="23" y="247"/>
                  </a:cubicBezTo>
                  <a:cubicBezTo>
                    <a:pt x="21" y="241"/>
                    <a:pt x="21" y="241"/>
                    <a:pt x="21" y="241"/>
                  </a:cubicBezTo>
                  <a:cubicBezTo>
                    <a:pt x="7" y="144"/>
                    <a:pt x="17" y="31"/>
                    <a:pt x="12" y="22"/>
                  </a:cubicBezTo>
                  <a:cubicBezTo>
                    <a:pt x="42" y="0"/>
                    <a:pt x="21" y="7"/>
                    <a:pt x="6" y="13"/>
                  </a:cubicBezTo>
                  <a:cubicBezTo>
                    <a:pt x="0" y="24"/>
                    <a:pt x="3" y="48"/>
                    <a:pt x="2" y="91"/>
                  </a:cubicBezTo>
                  <a:cubicBezTo>
                    <a:pt x="2" y="133"/>
                    <a:pt x="2" y="186"/>
                    <a:pt x="10" y="240"/>
                  </a:cubicBezTo>
                  <a:cubicBezTo>
                    <a:pt x="11" y="246"/>
                    <a:pt x="13" y="253"/>
                    <a:pt x="18" y="257"/>
                  </a:cubicBezTo>
                  <a:cubicBezTo>
                    <a:pt x="18" y="256"/>
                    <a:pt x="17" y="256"/>
                    <a:pt x="17" y="256"/>
                  </a:cubicBezTo>
                  <a:cubicBezTo>
                    <a:pt x="25" y="260"/>
                    <a:pt x="35" y="260"/>
                    <a:pt x="43" y="262"/>
                  </a:cubicBezTo>
                  <a:cubicBezTo>
                    <a:pt x="56" y="264"/>
                    <a:pt x="69" y="266"/>
                    <a:pt x="81" y="268"/>
                  </a:cubicBezTo>
                  <a:cubicBezTo>
                    <a:pt x="106" y="270"/>
                    <a:pt x="129" y="271"/>
                    <a:pt x="149" y="271"/>
                  </a:cubicBezTo>
                  <a:cubicBezTo>
                    <a:pt x="189" y="269"/>
                    <a:pt x="215" y="262"/>
                    <a:pt x="215" y="262"/>
                  </a:cubicBezTo>
                  <a:cubicBezTo>
                    <a:pt x="236" y="257"/>
                    <a:pt x="226" y="257"/>
                    <a:pt x="214" y="2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914400">
                <a:defRPr/>
              </a:pPr>
              <a:endParaRPr lang="pl-PL" kern="0">
                <a:solidFill>
                  <a:sysClr val="windowText" lastClr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433388" y="3708400"/>
              <a:ext cx="911225" cy="1001713"/>
            </a:xfrm>
            <a:custGeom>
              <a:avLst/>
              <a:gdLst>
                <a:gd name="T0" fmla="*/ 209 w 243"/>
                <a:gd name="T1" fmla="*/ 0 h 261"/>
                <a:gd name="T2" fmla="*/ 208 w 243"/>
                <a:gd name="T3" fmla="*/ 0 h 261"/>
                <a:gd name="T4" fmla="*/ 208 w 243"/>
                <a:gd name="T5" fmla="*/ 0 h 261"/>
                <a:gd name="T6" fmla="*/ 200 w 243"/>
                <a:gd name="T7" fmla="*/ 0 h 261"/>
                <a:gd name="T8" fmla="*/ 184 w 243"/>
                <a:gd name="T9" fmla="*/ 0 h 261"/>
                <a:gd name="T10" fmla="*/ 48 w 243"/>
                <a:gd name="T11" fmla="*/ 1 h 261"/>
                <a:gd name="T12" fmla="*/ 13 w 243"/>
                <a:gd name="T13" fmla="*/ 1 h 261"/>
                <a:gd name="T14" fmla="*/ 9 w 243"/>
                <a:gd name="T15" fmla="*/ 1 h 261"/>
                <a:gd name="T16" fmla="*/ 3 w 243"/>
                <a:gd name="T17" fmla="*/ 6 h 261"/>
                <a:gd name="T18" fmla="*/ 3 w 243"/>
                <a:gd name="T19" fmla="*/ 7 h 261"/>
                <a:gd name="T20" fmla="*/ 3 w 243"/>
                <a:gd name="T21" fmla="*/ 7 h 261"/>
                <a:gd name="T22" fmla="*/ 3 w 243"/>
                <a:gd name="T23" fmla="*/ 8 h 261"/>
                <a:gd name="T24" fmla="*/ 3 w 243"/>
                <a:gd name="T25" fmla="*/ 10 h 261"/>
                <a:gd name="T26" fmla="*/ 2 w 243"/>
                <a:gd name="T27" fmla="*/ 19 h 261"/>
                <a:gd name="T28" fmla="*/ 2 w 243"/>
                <a:gd name="T29" fmla="*/ 37 h 261"/>
                <a:gd name="T30" fmla="*/ 1 w 243"/>
                <a:gd name="T31" fmla="*/ 105 h 261"/>
                <a:gd name="T32" fmla="*/ 4 w 243"/>
                <a:gd name="T33" fmla="*/ 171 h 261"/>
                <a:gd name="T34" fmla="*/ 8 w 243"/>
                <a:gd name="T35" fmla="*/ 203 h 261"/>
                <a:gd name="T36" fmla="*/ 28 w 243"/>
                <a:gd name="T37" fmla="*/ 227 h 261"/>
                <a:gd name="T38" fmla="*/ 53 w 243"/>
                <a:gd name="T39" fmla="*/ 244 h 261"/>
                <a:gd name="T40" fmla="*/ 78 w 243"/>
                <a:gd name="T41" fmla="*/ 248 h 261"/>
                <a:gd name="T42" fmla="*/ 122 w 243"/>
                <a:gd name="T43" fmla="*/ 252 h 261"/>
                <a:gd name="T44" fmla="*/ 175 w 243"/>
                <a:gd name="T45" fmla="*/ 253 h 261"/>
                <a:gd name="T46" fmla="*/ 176 w 243"/>
                <a:gd name="T47" fmla="*/ 244 h 261"/>
                <a:gd name="T48" fmla="*/ 133 w 243"/>
                <a:gd name="T49" fmla="*/ 241 h 261"/>
                <a:gd name="T50" fmla="*/ 62 w 243"/>
                <a:gd name="T51" fmla="*/ 233 h 261"/>
                <a:gd name="T52" fmla="*/ 57 w 243"/>
                <a:gd name="T53" fmla="*/ 223 h 261"/>
                <a:gd name="T54" fmla="*/ 53 w 243"/>
                <a:gd name="T55" fmla="*/ 213 h 261"/>
                <a:gd name="T56" fmla="*/ 51 w 243"/>
                <a:gd name="T57" fmla="*/ 208 h 261"/>
                <a:gd name="T58" fmla="*/ 49 w 243"/>
                <a:gd name="T59" fmla="*/ 203 h 261"/>
                <a:gd name="T60" fmla="*/ 45 w 243"/>
                <a:gd name="T61" fmla="*/ 200 h 261"/>
                <a:gd name="T62" fmla="*/ 39 w 243"/>
                <a:gd name="T63" fmla="*/ 199 h 261"/>
                <a:gd name="T64" fmla="*/ 31 w 243"/>
                <a:gd name="T65" fmla="*/ 198 h 261"/>
                <a:gd name="T66" fmla="*/ 19 w 243"/>
                <a:gd name="T67" fmla="*/ 193 h 261"/>
                <a:gd name="T68" fmla="*/ 12 w 243"/>
                <a:gd name="T69" fmla="*/ 116 h 261"/>
                <a:gd name="T70" fmla="*/ 12 w 243"/>
                <a:gd name="T71" fmla="*/ 78 h 261"/>
                <a:gd name="T72" fmla="*/ 14 w 243"/>
                <a:gd name="T73" fmla="*/ 79 h 261"/>
                <a:gd name="T74" fmla="*/ 200 w 243"/>
                <a:gd name="T75" fmla="*/ 81 h 261"/>
                <a:gd name="T76" fmla="*/ 203 w 243"/>
                <a:gd name="T77" fmla="*/ 81 h 261"/>
                <a:gd name="T78" fmla="*/ 203 w 243"/>
                <a:gd name="T79" fmla="*/ 102 h 261"/>
                <a:gd name="T80" fmla="*/ 208 w 243"/>
                <a:gd name="T81" fmla="*/ 222 h 261"/>
                <a:gd name="T82" fmla="*/ 213 w 243"/>
                <a:gd name="T83" fmla="*/ 221 h 261"/>
                <a:gd name="T84" fmla="*/ 211 w 243"/>
                <a:gd name="T85" fmla="*/ 98 h 261"/>
                <a:gd name="T86" fmla="*/ 212 w 243"/>
                <a:gd name="T87" fmla="*/ 42 h 261"/>
                <a:gd name="T88" fmla="*/ 213 w 243"/>
                <a:gd name="T89" fmla="*/ 12 h 261"/>
                <a:gd name="T90" fmla="*/ 214 w 243"/>
                <a:gd name="T91" fmla="*/ 8 h 261"/>
                <a:gd name="T92" fmla="*/ 214 w 243"/>
                <a:gd name="T93" fmla="*/ 6 h 261"/>
                <a:gd name="T94" fmla="*/ 214 w 243"/>
                <a:gd name="T95" fmla="*/ 5 h 261"/>
                <a:gd name="T96" fmla="*/ 209 w 243"/>
                <a:gd name="T97" fmla="*/ 0 h 261"/>
                <a:gd name="T98" fmla="*/ 41 w 243"/>
                <a:gd name="T99" fmla="*/ 210 h 261"/>
                <a:gd name="T100" fmla="*/ 42 w 243"/>
                <a:gd name="T101" fmla="*/ 215 h 261"/>
                <a:gd name="T102" fmla="*/ 46 w 243"/>
                <a:gd name="T103" fmla="*/ 227 h 261"/>
                <a:gd name="T104" fmla="*/ 47 w 243"/>
                <a:gd name="T105" fmla="*/ 227 h 261"/>
                <a:gd name="T106" fmla="*/ 45 w 243"/>
                <a:gd name="T107" fmla="*/ 227 h 261"/>
                <a:gd name="T108" fmla="*/ 22 w 243"/>
                <a:gd name="T109" fmla="*/ 203 h 261"/>
                <a:gd name="T110" fmla="*/ 41 w 243"/>
                <a:gd name="T111" fmla="*/ 21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3" h="261">
                  <a:moveTo>
                    <a:pt x="209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41" y="1"/>
                    <a:pt x="94" y="1"/>
                    <a:pt x="48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2"/>
                    <a:pt x="5" y="4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60"/>
                    <a:pt x="0" y="83"/>
                    <a:pt x="1" y="105"/>
                  </a:cubicBezTo>
                  <a:cubicBezTo>
                    <a:pt x="1" y="128"/>
                    <a:pt x="2" y="150"/>
                    <a:pt x="4" y="171"/>
                  </a:cubicBezTo>
                  <a:cubicBezTo>
                    <a:pt x="5" y="182"/>
                    <a:pt x="4" y="190"/>
                    <a:pt x="8" y="203"/>
                  </a:cubicBezTo>
                  <a:cubicBezTo>
                    <a:pt x="13" y="213"/>
                    <a:pt x="20" y="221"/>
                    <a:pt x="28" y="227"/>
                  </a:cubicBezTo>
                  <a:cubicBezTo>
                    <a:pt x="36" y="234"/>
                    <a:pt x="42" y="239"/>
                    <a:pt x="53" y="244"/>
                  </a:cubicBezTo>
                  <a:cubicBezTo>
                    <a:pt x="62" y="245"/>
                    <a:pt x="70" y="247"/>
                    <a:pt x="78" y="248"/>
                  </a:cubicBezTo>
                  <a:cubicBezTo>
                    <a:pt x="95" y="250"/>
                    <a:pt x="109" y="251"/>
                    <a:pt x="122" y="252"/>
                  </a:cubicBezTo>
                  <a:cubicBezTo>
                    <a:pt x="148" y="253"/>
                    <a:pt x="167" y="253"/>
                    <a:pt x="175" y="253"/>
                  </a:cubicBezTo>
                  <a:cubicBezTo>
                    <a:pt x="243" y="248"/>
                    <a:pt x="203" y="246"/>
                    <a:pt x="176" y="244"/>
                  </a:cubicBezTo>
                  <a:cubicBezTo>
                    <a:pt x="172" y="244"/>
                    <a:pt x="156" y="242"/>
                    <a:pt x="133" y="241"/>
                  </a:cubicBezTo>
                  <a:cubicBezTo>
                    <a:pt x="115" y="239"/>
                    <a:pt x="88" y="240"/>
                    <a:pt x="62" y="233"/>
                  </a:cubicBezTo>
                  <a:cubicBezTo>
                    <a:pt x="62" y="232"/>
                    <a:pt x="60" y="228"/>
                    <a:pt x="57" y="223"/>
                  </a:cubicBezTo>
                  <a:cubicBezTo>
                    <a:pt x="56" y="220"/>
                    <a:pt x="54" y="217"/>
                    <a:pt x="53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51" y="206"/>
                    <a:pt x="51" y="204"/>
                    <a:pt x="49" y="203"/>
                  </a:cubicBezTo>
                  <a:cubicBezTo>
                    <a:pt x="48" y="201"/>
                    <a:pt x="46" y="201"/>
                    <a:pt x="45" y="200"/>
                  </a:cubicBezTo>
                  <a:cubicBezTo>
                    <a:pt x="42" y="200"/>
                    <a:pt x="40" y="200"/>
                    <a:pt x="39" y="199"/>
                  </a:cubicBezTo>
                  <a:cubicBezTo>
                    <a:pt x="36" y="199"/>
                    <a:pt x="33" y="198"/>
                    <a:pt x="31" y="198"/>
                  </a:cubicBezTo>
                  <a:cubicBezTo>
                    <a:pt x="27" y="197"/>
                    <a:pt x="23" y="195"/>
                    <a:pt x="19" y="193"/>
                  </a:cubicBezTo>
                  <a:cubicBezTo>
                    <a:pt x="12" y="172"/>
                    <a:pt x="14" y="144"/>
                    <a:pt x="12" y="116"/>
                  </a:cubicBezTo>
                  <a:cubicBezTo>
                    <a:pt x="12" y="104"/>
                    <a:pt x="11" y="91"/>
                    <a:pt x="12" y="78"/>
                  </a:cubicBezTo>
                  <a:cubicBezTo>
                    <a:pt x="12" y="78"/>
                    <a:pt x="13" y="79"/>
                    <a:pt x="14" y="79"/>
                  </a:cubicBezTo>
                  <a:cubicBezTo>
                    <a:pt x="19" y="84"/>
                    <a:pt x="184" y="83"/>
                    <a:pt x="200" y="81"/>
                  </a:cubicBezTo>
                  <a:cubicBezTo>
                    <a:pt x="201" y="81"/>
                    <a:pt x="202" y="81"/>
                    <a:pt x="203" y="81"/>
                  </a:cubicBezTo>
                  <a:cubicBezTo>
                    <a:pt x="203" y="88"/>
                    <a:pt x="203" y="95"/>
                    <a:pt x="203" y="102"/>
                  </a:cubicBezTo>
                  <a:cubicBezTo>
                    <a:pt x="204" y="174"/>
                    <a:pt x="209" y="222"/>
                    <a:pt x="208" y="222"/>
                  </a:cubicBezTo>
                  <a:cubicBezTo>
                    <a:pt x="212" y="261"/>
                    <a:pt x="213" y="244"/>
                    <a:pt x="213" y="221"/>
                  </a:cubicBezTo>
                  <a:cubicBezTo>
                    <a:pt x="214" y="216"/>
                    <a:pt x="210" y="168"/>
                    <a:pt x="211" y="98"/>
                  </a:cubicBezTo>
                  <a:cubicBezTo>
                    <a:pt x="211" y="81"/>
                    <a:pt x="211" y="62"/>
                    <a:pt x="212" y="42"/>
                  </a:cubicBezTo>
                  <a:cubicBezTo>
                    <a:pt x="212" y="32"/>
                    <a:pt x="213" y="22"/>
                    <a:pt x="213" y="12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4" y="6"/>
                    <a:pt x="214" y="6"/>
                    <a:pt x="214" y="6"/>
                  </a:cubicBezTo>
                  <a:cubicBezTo>
                    <a:pt x="214" y="5"/>
                    <a:pt x="214" y="5"/>
                    <a:pt x="214" y="5"/>
                  </a:cubicBezTo>
                  <a:cubicBezTo>
                    <a:pt x="212" y="2"/>
                    <a:pt x="211" y="1"/>
                    <a:pt x="209" y="0"/>
                  </a:cubicBezTo>
                  <a:close/>
                  <a:moveTo>
                    <a:pt x="41" y="210"/>
                  </a:moveTo>
                  <a:cubicBezTo>
                    <a:pt x="41" y="212"/>
                    <a:pt x="41" y="213"/>
                    <a:pt x="42" y="215"/>
                  </a:cubicBezTo>
                  <a:cubicBezTo>
                    <a:pt x="43" y="219"/>
                    <a:pt x="45" y="223"/>
                    <a:pt x="46" y="227"/>
                  </a:cubicBezTo>
                  <a:cubicBezTo>
                    <a:pt x="46" y="227"/>
                    <a:pt x="46" y="227"/>
                    <a:pt x="47" y="227"/>
                  </a:cubicBezTo>
                  <a:cubicBezTo>
                    <a:pt x="46" y="227"/>
                    <a:pt x="46" y="227"/>
                    <a:pt x="45" y="227"/>
                  </a:cubicBezTo>
                  <a:cubicBezTo>
                    <a:pt x="34" y="221"/>
                    <a:pt x="27" y="213"/>
                    <a:pt x="22" y="203"/>
                  </a:cubicBezTo>
                  <a:cubicBezTo>
                    <a:pt x="27" y="206"/>
                    <a:pt x="34" y="208"/>
                    <a:pt x="41" y="2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914400">
                <a:defRPr/>
              </a:pPr>
              <a:endParaRPr lang="pl-PL" kern="0">
                <a:solidFill>
                  <a:sysClr val="windowText" lastClr="000000"/>
                </a:solidFill>
                <a:ea typeface="ＭＳ Ｐゴシック" pitchFamily="34" charset="-128"/>
              </a:endParaRPr>
            </a:p>
          </p:txBody>
        </p:sp>
      </p:grpSp>
      <p:grpSp>
        <p:nvGrpSpPr>
          <p:cNvPr id="3" name="Grupa 45"/>
          <p:cNvGrpSpPr>
            <a:grpSpLocks noChangeAspect="1"/>
          </p:cNvGrpSpPr>
          <p:nvPr/>
        </p:nvGrpSpPr>
        <p:grpSpPr>
          <a:xfrm>
            <a:off x="2208130" y="1707765"/>
            <a:ext cx="521672" cy="1046942"/>
            <a:chOff x="6817874" y="2141939"/>
            <a:chExt cx="501502" cy="755041"/>
          </a:xfrm>
          <a:solidFill>
            <a:srgbClr val="92D050"/>
          </a:solidFill>
        </p:grpSpPr>
        <p:sp>
          <p:nvSpPr>
            <p:cNvPr id="13" name="Freeform 61"/>
            <p:cNvSpPr>
              <a:spLocks noEditPoints="1"/>
            </p:cNvSpPr>
            <p:nvPr/>
          </p:nvSpPr>
          <p:spPr bwMode="auto">
            <a:xfrm>
              <a:off x="6829018" y="2161443"/>
              <a:ext cx="448567" cy="660313"/>
            </a:xfrm>
            <a:custGeom>
              <a:avLst/>
              <a:gdLst/>
              <a:ahLst/>
              <a:cxnLst>
                <a:cxn ang="0">
                  <a:pos x="42" y="152"/>
                </a:cxn>
                <a:cxn ang="0">
                  <a:pos x="13" y="138"/>
                </a:cxn>
                <a:cxn ang="0">
                  <a:pos x="2" y="130"/>
                </a:cxn>
                <a:cxn ang="0">
                  <a:pos x="1" y="123"/>
                </a:cxn>
                <a:cxn ang="0">
                  <a:pos x="20" y="130"/>
                </a:cxn>
                <a:cxn ang="0">
                  <a:pos x="23" y="130"/>
                </a:cxn>
                <a:cxn ang="0">
                  <a:pos x="20" y="108"/>
                </a:cxn>
                <a:cxn ang="0">
                  <a:pos x="27" y="113"/>
                </a:cxn>
                <a:cxn ang="0">
                  <a:pos x="40" y="142"/>
                </a:cxn>
                <a:cxn ang="0">
                  <a:pos x="26" y="117"/>
                </a:cxn>
                <a:cxn ang="0">
                  <a:pos x="158" y="44"/>
                </a:cxn>
                <a:cxn ang="0">
                  <a:pos x="156" y="55"/>
                </a:cxn>
                <a:cxn ang="0">
                  <a:pos x="134" y="36"/>
                </a:cxn>
                <a:cxn ang="0">
                  <a:pos x="142" y="60"/>
                </a:cxn>
                <a:cxn ang="0">
                  <a:pos x="117" y="40"/>
                </a:cxn>
                <a:cxn ang="0">
                  <a:pos x="117" y="44"/>
                </a:cxn>
                <a:cxn ang="0">
                  <a:pos x="129" y="88"/>
                </a:cxn>
                <a:cxn ang="0">
                  <a:pos x="93" y="42"/>
                </a:cxn>
                <a:cxn ang="0">
                  <a:pos x="124" y="116"/>
                </a:cxn>
                <a:cxn ang="0">
                  <a:pos x="98" y="94"/>
                </a:cxn>
                <a:cxn ang="0">
                  <a:pos x="111" y="135"/>
                </a:cxn>
                <a:cxn ang="0">
                  <a:pos x="123" y="176"/>
                </a:cxn>
                <a:cxn ang="0">
                  <a:pos x="105" y="172"/>
                </a:cxn>
                <a:cxn ang="0">
                  <a:pos x="75" y="143"/>
                </a:cxn>
                <a:cxn ang="0">
                  <a:pos x="78" y="167"/>
                </a:cxn>
                <a:cxn ang="0">
                  <a:pos x="55" y="147"/>
                </a:cxn>
                <a:cxn ang="0">
                  <a:pos x="64" y="183"/>
                </a:cxn>
                <a:cxn ang="0">
                  <a:pos x="50" y="185"/>
                </a:cxn>
                <a:cxn ang="0">
                  <a:pos x="51" y="197"/>
                </a:cxn>
                <a:cxn ang="0">
                  <a:pos x="39" y="211"/>
                </a:cxn>
                <a:cxn ang="0">
                  <a:pos x="42" y="221"/>
                </a:cxn>
                <a:cxn ang="0">
                  <a:pos x="32" y="229"/>
                </a:cxn>
                <a:cxn ang="0">
                  <a:pos x="27" y="234"/>
                </a:cxn>
                <a:cxn ang="0">
                  <a:pos x="23" y="235"/>
                </a:cxn>
                <a:cxn ang="0">
                  <a:pos x="17" y="234"/>
                </a:cxn>
                <a:cxn ang="0">
                  <a:pos x="19" y="226"/>
                </a:cxn>
                <a:cxn ang="0">
                  <a:pos x="31" y="217"/>
                </a:cxn>
                <a:cxn ang="0">
                  <a:pos x="30" y="206"/>
                </a:cxn>
                <a:cxn ang="0">
                  <a:pos x="41" y="192"/>
                </a:cxn>
                <a:cxn ang="0">
                  <a:pos x="36" y="176"/>
                </a:cxn>
                <a:cxn ang="0">
                  <a:pos x="49" y="173"/>
                </a:cxn>
                <a:cxn ang="0">
                  <a:pos x="45" y="151"/>
                </a:cxn>
                <a:cxn ang="0">
                  <a:pos x="34" y="108"/>
                </a:cxn>
                <a:cxn ang="0">
                  <a:pos x="61" y="136"/>
                </a:cxn>
                <a:cxn ang="0">
                  <a:pos x="43" y="90"/>
                </a:cxn>
                <a:cxn ang="0">
                  <a:pos x="75" y="123"/>
                </a:cxn>
                <a:cxn ang="0">
                  <a:pos x="54" y="68"/>
                </a:cxn>
                <a:cxn ang="0">
                  <a:pos x="85" y="103"/>
                </a:cxn>
                <a:cxn ang="0">
                  <a:pos x="70" y="45"/>
                </a:cxn>
                <a:cxn ang="0">
                  <a:pos x="71" y="8"/>
                </a:cxn>
                <a:cxn ang="0">
                  <a:pos x="102" y="37"/>
                </a:cxn>
                <a:cxn ang="0">
                  <a:pos x="95" y="2"/>
                </a:cxn>
                <a:cxn ang="0">
                  <a:pos x="114" y="11"/>
                </a:cxn>
                <a:cxn ang="0">
                  <a:pos x="141" y="28"/>
                </a:cxn>
                <a:cxn ang="0">
                  <a:pos x="151" y="29"/>
                </a:cxn>
                <a:cxn ang="0">
                  <a:pos x="158" y="44"/>
                </a:cxn>
                <a:cxn ang="0">
                  <a:pos x="17" y="230"/>
                </a:cxn>
              </a:cxnLst>
              <a:rect l="0" t="0" r="r" b="b"/>
              <a:pathLst>
                <a:path w="160" h="235">
                  <a:moveTo>
                    <a:pt x="40" y="142"/>
                  </a:moveTo>
                  <a:cubicBezTo>
                    <a:pt x="43" y="148"/>
                    <a:pt x="43" y="150"/>
                    <a:pt x="42" y="152"/>
                  </a:cubicBezTo>
                  <a:cubicBezTo>
                    <a:pt x="41" y="153"/>
                    <a:pt x="40" y="154"/>
                    <a:pt x="39" y="155"/>
                  </a:cubicBezTo>
                  <a:cubicBezTo>
                    <a:pt x="36" y="156"/>
                    <a:pt x="36" y="156"/>
                    <a:pt x="13" y="138"/>
                  </a:cubicBezTo>
                  <a:cubicBezTo>
                    <a:pt x="10" y="135"/>
                    <a:pt x="6" y="131"/>
                    <a:pt x="4" y="130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1" y="127"/>
                    <a:pt x="0" y="125"/>
                    <a:pt x="1" y="123"/>
                  </a:cubicBezTo>
                  <a:cubicBezTo>
                    <a:pt x="1" y="122"/>
                    <a:pt x="2" y="120"/>
                    <a:pt x="4" y="120"/>
                  </a:cubicBezTo>
                  <a:cubicBezTo>
                    <a:pt x="7" y="119"/>
                    <a:pt x="7" y="119"/>
                    <a:pt x="20" y="130"/>
                  </a:cubicBezTo>
                  <a:cubicBezTo>
                    <a:pt x="22" y="131"/>
                    <a:pt x="23" y="132"/>
                    <a:pt x="25" y="134"/>
                  </a:cubicBezTo>
                  <a:cubicBezTo>
                    <a:pt x="24" y="132"/>
                    <a:pt x="24" y="131"/>
                    <a:pt x="23" y="130"/>
                  </a:cubicBezTo>
                  <a:cubicBezTo>
                    <a:pt x="16" y="115"/>
                    <a:pt x="16" y="114"/>
                    <a:pt x="17" y="111"/>
                  </a:cubicBezTo>
                  <a:cubicBezTo>
                    <a:pt x="18" y="110"/>
                    <a:pt x="19" y="109"/>
                    <a:pt x="20" y="108"/>
                  </a:cubicBezTo>
                  <a:cubicBezTo>
                    <a:pt x="23" y="107"/>
                    <a:pt x="26" y="108"/>
                    <a:pt x="27" y="111"/>
                  </a:cubicBezTo>
                  <a:cubicBezTo>
                    <a:pt x="27" y="112"/>
                    <a:pt x="27" y="112"/>
                    <a:pt x="27" y="113"/>
                  </a:cubicBezTo>
                  <a:cubicBezTo>
                    <a:pt x="28" y="115"/>
                    <a:pt x="31" y="121"/>
                    <a:pt x="33" y="126"/>
                  </a:cubicBezTo>
                  <a:cubicBezTo>
                    <a:pt x="36" y="133"/>
                    <a:pt x="39" y="138"/>
                    <a:pt x="40" y="142"/>
                  </a:cubicBezTo>
                  <a:close/>
                  <a:moveTo>
                    <a:pt x="24" y="118"/>
                  </a:moveTo>
                  <a:cubicBezTo>
                    <a:pt x="25" y="118"/>
                    <a:pt x="25" y="117"/>
                    <a:pt x="26" y="117"/>
                  </a:cubicBezTo>
                  <a:cubicBezTo>
                    <a:pt x="25" y="117"/>
                    <a:pt x="25" y="118"/>
                    <a:pt x="24" y="118"/>
                  </a:cubicBezTo>
                  <a:close/>
                  <a:moveTo>
                    <a:pt x="158" y="44"/>
                  </a:moveTo>
                  <a:cubicBezTo>
                    <a:pt x="160" y="48"/>
                    <a:pt x="160" y="50"/>
                    <a:pt x="159" y="52"/>
                  </a:cubicBezTo>
                  <a:cubicBezTo>
                    <a:pt x="158" y="53"/>
                    <a:pt x="157" y="54"/>
                    <a:pt x="156" y="55"/>
                  </a:cubicBezTo>
                  <a:cubicBezTo>
                    <a:pt x="152" y="56"/>
                    <a:pt x="152" y="56"/>
                    <a:pt x="139" y="41"/>
                  </a:cubicBezTo>
                  <a:cubicBezTo>
                    <a:pt x="137" y="40"/>
                    <a:pt x="136" y="38"/>
                    <a:pt x="134" y="36"/>
                  </a:cubicBezTo>
                  <a:cubicBezTo>
                    <a:pt x="135" y="38"/>
                    <a:pt x="136" y="41"/>
                    <a:pt x="137" y="43"/>
                  </a:cubicBezTo>
                  <a:cubicBezTo>
                    <a:pt x="143" y="58"/>
                    <a:pt x="143" y="58"/>
                    <a:pt x="142" y="60"/>
                  </a:cubicBezTo>
                  <a:cubicBezTo>
                    <a:pt x="142" y="61"/>
                    <a:pt x="141" y="62"/>
                    <a:pt x="140" y="63"/>
                  </a:cubicBezTo>
                  <a:cubicBezTo>
                    <a:pt x="135" y="65"/>
                    <a:pt x="135" y="65"/>
                    <a:pt x="117" y="40"/>
                  </a:cubicBezTo>
                  <a:cubicBezTo>
                    <a:pt x="116" y="39"/>
                    <a:pt x="115" y="38"/>
                    <a:pt x="114" y="36"/>
                  </a:cubicBezTo>
                  <a:cubicBezTo>
                    <a:pt x="115" y="39"/>
                    <a:pt x="116" y="41"/>
                    <a:pt x="117" y="44"/>
                  </a:cubicBezTo>
                  <a:cubicBezTo>
                    <a:pt x="133" y="80"/>
                    <a:pt x="134" y="82"/>
                    <a:pt x="132" y="85"/>
                  </a:cubicBezTo>
                  <a:cubicBezTo>
                    <a:pt x="132" y="86"/>
                    <a:pt x="131" y="88"/>
                    <a:pt x="129" y="88"/>
                  </a:cubicBezTo>
                  <a:cubicBezTo>
                    <a:pt x="125" y="90"/>
                    <a:pt x="125" y="90"/>
                    <a:pt x="109" y="65"/>
                  </a:cubicBezTo>
                  <a:cubicBezTo>
                    <a:pt x="105" y="59"/>
                    <a:pt x="99" y="50"/>
                    <a:pt x="93" y="42"/>
                  </a:cubicBezTo>
                  <a:cubicBezTo>
                    <a:pt x="98" y="54"/>
                    <a:pt x="105" y="68"/>
                    <a:pt x="109" y="79"/>
                  </a:cubicBezTo>
                  <a:cubicBezTo>
                    <a:pt x="125" y="113"/>
                    <a:pt x="125" y="113"/>
                    <a:pt x="124" y="116"/>
                  </a:cubicBezTo>
                  <a:cubicBezTo>
                    <a:pt x="123" y="117"/>
                    <a:pt x="122" y="119"/>
                    <a:pt x="121" y="119"/>
                  </a:cubicBezTo>
                  <a:cubicBezTo>
                    <a:pt x="116" y="121"/>
                    <a:pt x="116" y="121"/>
                    <a:pt x="98" y="94"/>
                  </a:cubicBezTo>
                  <a:cubicBezTo>
                    <a:pt x="94" y="89"/>
                    <a:pt x="90" y="83"/>
                    <a:pt x="86" y="77"/>
                  </a:cubicBezTo>
                  <a:cubicBezTo>
                    <a:pt x="93" y="95"/>
                    <a:pt x="104" y="119"/>
                    <a:pt x="111" y="135"/>
                  </a:cubicBezTo>
                  <a:cubicBezTo>
                    <a:pt x="127" y="170"/>
                    <a:pt x="127" y="170"/>
                    <a:pt x="126" y="173"/>
                  </a:cubicBezTo>
                  <a:cubicBezTo>
                    <a:pt x="125" y="174"/>
                    <a:pt x="124" y="175"/>
                    <a:pt x="123" y="176"/>
                  </a:cubicBezTo>
                  <a:cubicBezTo>
                    <a:pt x="117" y="178"/>
                    <a:pt x="116" y="179"/>
                    <a:pt x="93" y="138"/>
                  </a:cubicBezTo>
                  <a:cubicBezTo>
                    <a:pt x="105" y="165"/>
                    <a:pt x="106" y="169"/>
                    <a:pt x="105" y="172"/>
                  </a:cubicBezTo>
                  <a:cubicBezTo>
                    <a:pt x="104" y="174"/>
                    <a:pt x="103" y="175"/>
                    <a:pt x="102" y="176"/>
                  </a:cubicBezTo>
                  <a:cubicBezTo>
                    <a:pt x="97" y="177"/>
                    <a:pt x="97" y="178"/>
                    <a:pt x="75" y="143"/>
                  </a:cubicBezTo>
                  <a:cubicBezTo>
                    <a:pt x="83" y="161"/>
                    <a:pt x="82" y="162"/>
                    <a:pt x="81" y="164"/>
                  </a:cubicBezTo>
                  <a:cubicBezTo>
                    <a:pt x="81" y="166"/>
                    <a:pt x="80" y="167"/>
                    <a:pt x="78" y="167"/>
                  </a:cubicBezTo>
                  <a:cubicBezTo>
                    <a:pt x="74" y="169"/>
                    <a:pt x="74" y="169"/>
                    <a:pt x="54" y="144"/>
                  </a:cubicBezTo>
                  <a:cubicBezTo>
                    <a:pt x="54" y="145"/>
                    <a:pt x="55" y="146"/>
                    <a:pt x="55" y="147"/>
                  </a:cubicBezTo>
                  <a:cubicBezTo>
                    <a:pt x="68" y="176"/>
                    <a:pt x="68" y="177"/>
                    <a:pt x="67" y="180"/>
                  </a:cubicBezTo>
                  <a:cubicBezTo>
                    <a:pt x="67" y="182"/>
                    <a:pt x="66" y="183"/>
                    <a:pt x="64" y="183"/>
                  </a:cubicBezTo>
                  <a:cubicBezTo>
                    <a:pt x="63" y="184"/>
                    <a:pt x="63" y="184"/>
                    <a:pt x="49" y="183"/>
                  </a:cubicBezTo>
                  <a:cubicBezTo>
                    <a:pt x="49" y="184"/>
                    <a:pt x="50" y="184"/>
                    <a:pt x="50" y="185"/>
                  </a:cubicBezTo>
                  <a:cubicBezTo>
                    <a:pt x="53" y="192"/>
                    <a:pt x="53" y="193"/>
                    <a:pt x="52" y="195"/>
                  </a:cubicBezTo>
                  <a:cubicBezTo>
                    <a:pt x="52" y="196"/>
                    <a:pt x="51" y="197"/>
                    <a:pt x="51" y="197"/>
                  </a:cubicBezTo>
                  <a:cubicBezTo>
                    <a:pt x="50" y="198"/>
                    <a:pt x="46" y="203"/>
                    <a:pt x="43" y="206"/>
                  </a:cubicBezTo>
                  <a:cubicBezTo>
                    <a:pt x="42" y="208"/>
                    <a:pt x="40" y="210"/>
                    <a:pt x="39" y="211"/>
                  </a:cubicBezTo>
                  <a:cubicBezTo>
                    <a:pt x="40" y="212"/>
                    <a:pt x="40" y="213"/>
                    <a:pt x="41" y="214"/>
                  </a:cubicBezTo>
                  <a:cubicBezTo>
                    <a:pt x="42" y="217"/>
                    <a:pt x="43" y="219"/>
                    <a:pt x="42" y="221"/>
                  </a:cubicBezTo>
                  <a:cubicBezTo>
                    <a:pt x="42" y="222"/>
                    <a:pt x="41" y="223"/>
                    <a:pt x="40" y="224"/>
                  </a:cubicBezTo>
                  <a:cubicBezTo>
                    <a:pt x="39" y="224"/>
                    <a:pt x="36" y="227"/>
                    <a:pt x="32" y="229"/>
                  </a:cubicBezTo>
                  <a:cubicBezTo>
                    <a:pt x="30" y="231"/>
                    <a:pt x="28" y="232"/>
                    <a:pt x="27" y="233"/>
                  </a:cubicBezTo>
                  <a:cubicBezTo>
                    <a:pt x="27" y="233"/>
                    <a:pt x="27" y="233"/>
                    <a:pt x="27" y="234"/>
                  </a:cubicBezTo>
                  <a:cubicBezTo>
                    <a:pt x="26" y="234"/>
                    <a:pt x="26" y="234"/>
                    <a:pt x="26" y="234"/>
                  </a:cubicBezTo>
                  <a:cubicBezTo>
                    <a:pt x="24" y="235"/>
                    <a:pt x="24" y="235"/>
                    <a:pt x="23" y="235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17" y="234"/>
                    <a:pt x="17" y="234"/>
                    <a:pt x="17" y="234"/>
                  </a:cubicBezTo>
                  <a:cubicBezTo>
                    <a:pt x="17" y="233"/>
                    <a:pt x="15" y="231"/>
                    <a:pt x="16" y="229"/>
                  </a:cubicBezTo>
                  <a:cubicBezTo>
                    <a:pt x="17" y="228"/>
                    <a:pt x="18" y="227"/>
                    <a:pt x="19" y="226"/>
                  </a:cubicBezTo>
                  <a:cubicBezTo>
                    <a:pt x="19" y="225"/>
                    <a:pt x="23" y="223"/>
                    <a:pt x="26" y="221"/>
                  </a:cubicBezTo>
                  <a:cubicBezTo>
                    <a:pt x="28" y="219"/>
                    <a:pt x="30" y="218"/>
                    <a:pt x="31" y="217"/>
                  </a:cubicBezTo>
                  <a:cubicBezTo>
                    <a:pt x="28" y="213"/>
                    <a:pt x="28" y="210"/>
                    <a:pt x="28" y="208"/>
                  </a:cubicBezTo>
                  <a:cubicBezTo>
                    <a:pt x="29" y="207"/>
                    <a:pt x="29" y="206"/>
                    <a:pt x="30" y="206"/>
                  </a:cubicBezTo>
                  <a:cubicBezTo>
                    <a:pt x="31" y="205"/>
                    <a:pt x="33" y="202"/>
                    <a:pt x="35" y="199"/>
                  </a:cubicBezTo>
                  <a:cubicBezTo>
                    <a:pt x="38" y="196"/>
                    <a:pt x="40" y="194"/>
                    <a:pt x="41" y="192"/>
                  </a:cubicBezTo>
                  <a:cubicBezTo>
                    <a:pt x="41" y="191"/>
                    <a:pt x="41" y="190"/>
                    <a:pt x="40" y="189"/>
                  </a:cubicBezTo>
                  <a:cubicBezTo>
                    <a:pt x="36" y="180"/>
                    <a:pt x="35" y="178"/>
                    <a:pt x="36" y="176"/>
                  </a:cubicBezTo>
                  <a:cubicBezTo>
                    <a:pt x="37" y="175"/>
                    <a:pt x="38" y="173"/>
                    <a:pt x="39" y="173"/>
                  </a:cubicBezTo>
                  <a:cubicBezTo>
                    <a:pt x="40" y="172"/>
                    <a:pt x="40" y="172"/>
                    <a:pt x="49" y="173"/>
                  </a:cubicBezTo>
                  <a:cubicBezTo>
                    <a:pt x="50" y="173"/>
                    <a:pt x="53" y="173"/>
                    <a:pt x="55" y="173"/>
                  </a:cubicBezTo>
                  <a:cubicBezTo>
                    <a:pt x="53" y="167"/>
                    <a:pt x="49" y="158"/>
                    <a:pt x="45" y="151"/>
                  </a:cubicBezTo>
                  <a:cubicBezTo>
                    <a:pt x="31" y="118"/>
                    <a:pt x="30" y="115"/>
                    <a:pt x="31" y="111"/>
                  </a:cubicBezTo>
                  <a:cubicBezTo>
                    <a:pt x="31" y="110"/>
                    <a:pt x="33" y="109"/>
                    <a:pt x="34" y="108"/>
                  </a:cubicBezTo>
                  <a:cubicBezTo>
                    <a:pt x="38" y="107"/>
                    <a:pt x="38" y="107"/>
                    <a:pt x="53" y="127"/>
                  </a:cubicBezTo>
                  <a:cubicBezTo>
                    <a:pt x="56" y="129"/>
                    <a:pt x="58" y="133"/>
                    <a:pt x="61" y="136"/>
                  </a:cubicBezTo>
                  <a:cubicBezTo>
                    <a:pt x="58" y="129"/>
                    <a:pt x="55" y="122"/>
                    <a:pt x="53" y="117"/>
                  </a:cubicBezTo>
                  <a:cubicBezTo>
                    <a:pt x="42" y="93"/>
                    <a:pt x="42" y="93"/>
                    <a:pt x="43" y="90"/>
                  </a:cubicBezTo>
                  <a:cubicBezTo>
                    <a:pt x="44" y="89"/>
                    <a:pt x="45" y="88"/>
                    <a:pt x="46" y="88"/>
                  </a:cubicBezTo>
                  <a:cubicBezTo>
                    <a:pt x="51" y="86"/>
                    <a:pt x="52" y="85"/>
                    <a:pt x="75" y="123"/>
                  </a:cubicBezTo>
                  <a:cubicBezTo>
                    <a:pt x="74" y="121"/>
                    <a:pt x="73" y="118"/>
                    <a:pt x="72" y="116"/>
                  </a:cubicBezTo>
                  <a:cubicBezTo>
                    <a:pt x="52" y="72"/>
                    <a:pt x="53" y="71"/>
                    <a:pt x="54" y="68"/>
                  </a:cubicBezTo>
                  <a:cubicBezTo>
                    <a:pt x="55" y="67"/>
                    <a:pt x="56" y="66"/>
                    <a:pt x="57" y="65"/>
                  </a:cubicBezTo>
                  <a:cubicBezTo>
                    <a:pt x="62" y="63"/>
                    <a:pt x="63" y="63"/>
                    <a:pt x="85" y="103"/>
                  </a:cubicBezTo>
                  <a:cubicBezTo>
                    <a:pt x="66" y="58"/>
                    <a:pt x="65" y="52"/>
                    <a:pt x="66" y="48"/>
                  </a:cubicBezTo>
                  <a:cubicBezTo>
                    <a:pt x="67" y="47"/>
                    <a:pt x="68" y="45"/>
                    <a:pt x="70" y="45"/>
                  </a:cubicBezTo>
                  <a:cubicBezTo>
                    <a:pt x="74" y="43"/>
                    <a:pt x="75" y="43"/>
                    <a:pt x="94" y="70"/>
                  </a:cubicBezTo>
                  <a:cubicBezTo>
                    <a:pt x="73" y="22"/>
                    <a:pt x="70" y="13"/>
                    <a:pt x="71" y="8"/>
                  </a:cubicBezTo>
                  <a:cubicBezTo>
                    <a:pt x="72" y="7"/>
                    <a:pt x="73" y="6"/>
                    <a:pt x="75" y="5"/>
                  </a:cubicBezTo>
                  <a:cubicBezTo>
                    <a:pt x="79" y="3"/>
                    <a:pt x="80" y="3"/>
                    <a:pt x="102" y="37"/>
                  </a:cubicBezTo>
                  <a:cubicBezTo>
                    <a:pt x="91" y="11"/>
                    <a:pt x="90" y="8"/>
                    <a:pt x="91" y="5"/>
                  </a:cubicBezTo>
                  <a:cubicBezTo>
                    <a:pt x="92" y="4"/>
                    <a:pt x="93" y="2"/>
                    <a:pt x="95" y="2"/>
                  </a:cubicBezTo>
                  <a:cubicBezTo>
                    <a:pt x="99" y="0"/>
                    <a:pt x="100" y="0"/>
                    <a:pt x="117" y="23"/>
                  </a:cubicBezTo>
                  <a:cubicBezTo>
                    <a:pt x="113" y="13"/>
                    <a:pt x="113" y="12"/>
                    <a:pt x="114" y="11"/>
                  </a:cubicBezTo>
                  <a:cubicBezTo>
                    <a:pt x="115" y="9"/>
                    <a:pt x="116" y="8"/>
                    <a:pt x="117" y="8"/>
                  </a:cubicBezTo>
                  <a:cubicBezTo>
                    <a:pt x="121" y="6"/>
                    <a:pt x="121" y="6"/>
                    <a:pt x="141" y="28"/>
                  </a:cubicBezTo>
                  <a:cubicBezTo>
                    <a:pt x="141" y="27"/>
                    <a:pt x="143" y="25"/>
                    <a:pt x="144" y="25"/>
                  </a:cubicBezTo>
                  <a:cubicBezTo>
                    <a:pt x="147" y="24"/>
                    <a:pt x="150" y="26"/>
                    <a:pt x="151" y="29"/>
                  </a:cubicBezTo>
                  <a:cubicBezTo>
                    <a:pt x="151" y="30"/>
                    <a:pt x="152" y="32"/>
                    <a:pt x="153" y="34"/>
                  </a:cubicBezTo>
                  <a:cubicBezTo>
                    <a:pt x="155" y="38"/>
                    <a:pt x="157" y="42"/>
                    <a:pt x="158" y="44"/>
                  </a:cubicBezTo>
                  <a:close/>
                  <a:moveTo>
                    <a:pt x="22" y="232"/>
                  </a:moveTo>
                  <a:cubicBezTo>
                    <a:pt x="17" y="230"/>
                    <a:pt x="17" y="230"/>
                    <a:pt x="17" y="230"/>
                  </a:cubicBezTo>
                  <a:cubicBezTo>
                    <a:pt x="22" y="232"/>
                    <a:pt x="22" y="232"/>
                    <a:pt x="22" y="2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pl-PL" kern="0">
                <a:solidFill>
                  <a:sysClr val="windowText" lastClr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14" name="Freeform 62"/>
            <p:cNvSpPr>
              <a:spLocks noEditPoints="1"/>
            </p:cNvSpPr>
            <p:nvPr/>
          </p:nvSpPr>
          <p:spPr bwMode="auto">
            <a:xfrm>
              <a:off x="6817874" y="2141939"/>
              <a:ext cx="501502" cy="755041"/>
            </a:xfrm>
            <a:custGeom>
              <a:avLst/>
              <a:gdLst/>
              <a:ahLst/>
              <a:cxnLst>
                <a:cxn ang="0">
                  <a:pos x="176" y="45"/>
                </a:cxn>
                <a:cxn ang="0">
                  <a:pos x="90" y="0"/>
                </a:cxn>
                <a:cxn ang="0">
                  <a:pos x="76" y="0"/>
                </a:cxn>
                <a:cxn ang="0">
                  <a:pos x="69" y="5"/>
                </a:cxn>
                <a:cxn ang="0">
                  <a:pos x="64" y="15"/>
                </a:cxn>
                <a:cxn ang="0">
                  <a:pos x="64" y="23"/>
                </a:cxn>
                <a:cxn ang="0">
                  <a:pos x="73" y="41"/>
                </a:cxn>
                <a:cxn ang="0">
                  <a:pos x="33" y="108"/>
                </a:cxn>
                <a:cxn ang="0">
                  <a:pos x="15" y="111"/>
                </a:cxn>
                <a:cxn ang="0">
                  <a:pos x="7" y="116"/>
                </a:cxn>
                <a:cxn ang="0">
                  <a:pos x="5" y="119"/>
                </a:cxn>
                <a:cxn ang="0">
                  <a:pos x="0" y="129"/>
                </a:cxn>
                <a:cxn ang="0">
                  <a:pos x="2" y="139"/>
                </a:cxn>
                <a:cxn ang="0">
                  <a:pos x="17" y="152"/>
                </a:cxn>
                <a:cxn ang="0">
                  <a:pos x="38" y="171"/>
                </a:cxn>
                <a:cxn ang="0">
                  <a:pos x="15" y="265"/>
                </a:cxn>
                <a:cxn ang="0">
                  <a:pos x="68" y="196"/>
                </a:cxn>
                <a:cxn ang="0">
                  <a:pos x="94" y="187"/>
                </a:cxn>
                <a:cxn ang="0">
                  <a:pos x="124" y="191"/>
                </a:cxn>
                <a:cxn ang="0">
                  <a:pos x="131" y="187"/>
                </a:cxn>
                <a:cxn ang="0">
                  <a:pos x="136" y="175"/>
                </a:cxn>
                <a:cxn ang="0">
                  <a:pos x="136" y="167"/>
                </a:cxn>
                <a:cxn ang="0">
                  <a:pos x="134" y="163"/>
                </a:cxn>
                <a:cxn ang="0">
                  <a:pos x="126" y="146"/>
                </a:cxn>
                <a:cxn ang="0">
                  <a:pos x="148" y="77"/>
                </a:cxn>
                <a:cxn ang="0">
                  <a:pos x="167" y="69"/>
                </a:cxn>
                <a:cxn ang="0">
                  <a:pos x="173" y="64"/>
                </a:cxn>
                <a:cxn ang="0">
                  <a:pos x="176" y="58"/>
                </a:cxn>
                <a:cxn ang="0">
                  <a:pos x="177" y="45"/>
                </a:cxn>
                <a:cxn ang="0">
                  <a:pos x="137" y="67"/>
                </a:cxn>
                <a:cxn ang="0">
                  <a:pos x="123" y="115"/>
                </a:cxn>
                <a:cxn ang="0">
                  <a:pos x="117" y="160"/>
                </a:cxn>
                <a:cxn ang="0">
                  <a:pos x="122" y="180"/>
                </a:cxn>
                <a:cxn ang="0">
                  <a:pos x="82" y="173"/>
                </a:cxn>
                <a:cxn ang="0">
                  <a:pos x="58" y="195"/>
                </a:cxn>
                <a:cxn ang="0">
                  <a:pos x="45" y="202"/>
                </a:cxn>
                <a:cxn ang="0">
                  <a:pos x="56" y="165"/>
                </a:cxn>
                <a:cxn ang="0">
                  <a:pos x="52" y="156"/>
                </a:cxn>
                <a:cxn ang="0">
                  <a:pos x="36" y="146"/>
                </a:cxn>
                <a:cxn ang="0">
                  <a:pos x="19" y="127"/>
                </a:cxn>
                <a:cxn ang="0">
                  <a:pos x="39" y="124"/>
                </a:cxn>
                <a:cxn ang="0">
                  <a:pos x="46" y="119"/>
                </a:cxn>
                <a:cxn ang="0">
                  <a:pos x="78" y="63"/>
                </a:cxn>
                <a:cxn ang="0">
                  <a:pos x="88" y="45"/>
                </a:cxn>
                <a:cxn ang="0">
                  <a:pos x="88" y="37"/>
                </a:cxn>
                <a:cxn ang="0">
                  <a:pos x="80" y="22"/>
                </a:cxn>
                <a:cxn ang="0">
                  <a:pos x="81" y="15"/>
                </a:cxn>
                <a:cxn ang="0">
                  <a:pos x="164" y="51"/>
                </a:cxn>
                <a:cxn ang="0">
                  <a:pos x="152" y="59"/>
                </a:cxn>
              </a:cxnLst>
              <a:rect l="0" t="0" r="r" b="b"/>
              <a:pathLst>
                <a:path w="179" h="269">
                  <a:moveTo>
                    <a:pt x="177" y="45"/>
                  </a:moveTo>
                  <a:cubicBezTo>
                    <a:pt x="177" y="45"/>
                    <a:pt x="177" y="45"/>
                    <a:pt x="177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68" y="35"/>
                    <a:pt x="160" y="29"/>
                    <a:pt x="151" y="22"/>
                  </a:cubicBezTo>
                  <a:cubicBezTo>
                    <a:pt x="133" y="10"/>
                    <a:pt x="111" y="2"/>
                    <a:pt x="90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2" y="9"/>
                    <a:pt x="72" y="3"/>
                    <a:pt x="69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64" y="30"/>
                    <a:pt x="63" y="20"/>
                    <a:pt x="64" y="23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69" y="46"/>
                    <a:pt x="69" y="46"/>
                    <a:pt x="69" y="46"/>
                  </a:cubicBezTo>
                  <a:cubicBezTo>
                    <a:pt x="59" y="63"/>
                    <a:pt x="50" y="80"/>
                    <a:pt x="40" y="96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28" y="109"/>
                    <a:pt x="28" y="109"/>
                    <a:pt x="28" y="109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19" y="107"/>
                    <a:pt x="5" y="117"/>
                    <a:pt x="7" y="116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5" y="119"/>
                    <a:pt x="5" y="119"/>
                    <a:pt x="5" y="119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28"/>
                    <a:pt x="3" y="147"/>
                    <a:pt x="1" y="139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10" y="147"/>
                    <a:pt x="14" y="150"/>
                    <a:pt x="17" y="152"/>
                  </a:cubicBezTo>
                  <a:cubicBezTo>
                    <a:pt x="23" y="157"/>
                    <a:pt x="30" y="162"/>
                    <a:pt x="36" y="165"/>
                  </a:cubicBezTo>
                  <a:cubicBezTo>
                    <a:pt x="39" y="167"/>
                    <a:pt x="39" y="167"/>
                    <a:pt x="39" y="167"/>
                  </a:cubicBezTo>
                  <a:cubicBezTo>
                    <a:pt x="38" y="171"/>
                    <a:pt x="38" y="171"/>
                    <a:pt x="38" y="171"/>
                  </a:cubicBezTo>
                  <a:cubicBezTo>
                    <a:pt x="36" y="178"/>
                    <a:pt x="34" y="183"/>
                    <a:pt x="32" y="189"/>
                  </a:cubicBezTo>
                  <a:cubicBezTo>
                    <a:pt x="26" y="211"/>
                    <a:pt x="21" y="226"/>
                    <a:pt x="19" y="233"/>
                  </a:cubicBezTo>
                  <a:cubicBezTo>
                    <a:pt x="11" y="262"/>
                    <a:pt x="11" y="268"/>
                    <a:pt x="15" y="265"/>
                  </a:cubicBezTo>
                  <a:cubicBezTo>
                    <a:pt x="14" y="269"/>
                    <a:pt x="22" y="261"/>
                    <a:pt x="31" y="251"/>
                  </a:cubicBezTo>
                  <a:cubicBezTo>
                    <a:pt x="33" y="250"/>
                    <a:pt x="39" y="240"/>
                    <a:pt x="50" y="224"/>
                  </a:cubicBezTo>
                  <a:cubicBezTo>
                    <a:pt x="55" y="216"/>
                    <a:pt x="61" y="207"/>
                    <a:pt x="68" y="196"/>
                  </a:cubicBezTo>
                  <a:cubicBezTo>
                    <a:pt x="71" y="192"/>
                    <a:pt x="74" y="187"/>
                    <a:pt x="77" y="182"/>
                  </a:cubicBezTo>
                  <a:cubicBezTo>
                    <a:pt x="82" y="184"/>
                    <a:pt x="82" y="184"/>
                    <a:pt x="82" y="184"/>
                  </a:cubicBezTo>
                  <a:cubicBezTo>
                    <a:pt x="86" y="185"/>
                    <a:pt x="90" y="186"/>
                    <a:pt x="94" y="187"/>
                  </a:cubicBezTo>
                  <a:cubicBezTo>
                    <a:pt x="102" y="189"/>
                    <a:pt x="110" y="191"/>
                    <a:pt x="119" y="191"/>
                  </a:cubicBezTo>
                  <a:cubicBezTo>
                    <a:pt x="122" y="191"/>
                    <a:pt x="122" y="191"/>
                    <a:pt x="122" y="191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5" y="191"/>
                    <a:pt x="125" y="191"/>
                    <a:pt x="125" y="191"/>
                  </a:cubicBezTo>
                  <a:cubicBezTo>
                    <a:pt x="125" y="191"/>
                    <a:pt x="125" y="191"/>
                    <a:pt x="125" y="191"/>
                  </a:cubicBezTo>
                  <a:cubicBezTo>
                    <a:pt x="124" y="192"/>
                    <a:pt x="136" y="184"/>
                    <a:pt x="131" y="187"/>
                  </a:cubicBezTo>
                  <a:cubicBezTo>
                    <a:pt x="131" y="187"/>
                    <a:pt x="131" y="187"/>
                    <a:pt x="131" y="187"/>
                  </a:cubicBezTo>
                  <a:cubicBezTo>
                    <a:pt x="134" y="181"/>
                    <a:pt x="134" y="181"/>
                    <a:pt x="134" y="181"/>
                  </a:cubicBezTo>
                  <a:cubicBezTo>
                    <a:pt x="136" y="175"/>
                    <a:pt x="136" y="175"/>
                    <a:pt x="136" y="175"/>
                  </a:cubicBezTo>
                  <a:cubicBezTo>
                    <a:pt x="137" y="174"/>
                    <a:pt x="137" y="174"/>
                    <a:pt x="137" y="174"/>
                  </a:cubicBezTo>
                  <a:cubicBezTo>
                    <a:pt x="137" y="173"/>
                    <a:pt x="137" y="173"/>
                    <a:pt x="137" y="173"/>
                  </a:cubicBezTo>
                  <a:cubicBezTo>
                    <a:pt x="138" y="179"/>
                    <a:pt x="136" y="166"/>
                    <a:pt x="136" y="167"/>
                  </a:cubicBezTo>
                  <a:cubicBezTo>
                    <a:pt x="136" y="167"/>
                    <a:pt x="136" y="167"/>
                    <a:pt x="136" y="167"/>
                  </a:cubicBezTo>
                  <a:cubicBezTo>
                    <a:pt x="136" y="166"/>
                    <a:pt x="136" y="166"/>
                    <a:pt x="136" y="166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26" y="152"/>
                    <a:pt x="126" y="152"/>
                    <a:pt x="126" y="152"/>
                  </a:cubicBezTo>
                  <a:cubicBezTo>
                    <a:pt x="124" y="150"/>
                    <a:pt x="124" y="150"/>
                    <a:pt x="124" y="150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28" y="137"/>
                    <a:pt x="131" y="128"/>
                    <a:pt x="134" y="119"/>
                  </a:cubicBezTo>
                  <a:cubicBezTo>
                    <a:pt x="143" y="91"/>
                    <a:pt x="143" y="91"/>
                    <a:pt x="143" y="91"/>
                  </a:cubicBezTo>
                  <a:cubicBezTo>
                    <a:pt x="148" y="77"/>
                    <a:pt x="148" y="77"/>
                    <a:pt x="148" y="77"/>
                  </a:cubicBezTo>
                  <a:cubicBezTo>
                    <a:pt x="149" y="74"/>
                    <a:pt x="149" y="74"/>
                    <a:pt x="149" y="74"/>
                  </a:cubicBezTo>
                  <a:cubicBezTo>
                    <a:pt x="153" y="73"/>
                    <a:pt x="153" y="73"/>
                    <a:pt x="153" y="73"/>
                  </a:cubicBezTo>
                  <a:cubicBezTo>
                    <a:pt x="167" y="69"/>
                    <a:pt x="167" y="69"/>
                    <a:pt x="167" y="69"/>
                  </a:cubicBezTo>
                  <a:cubicBezTo>
                    <a:pt x="168" y="69"/>
                    <a:pt x="168" y="69"/>
                    <a:pt x="168" y="69"/>
                  </a:cubicBezTo>
                  <a:cubicBezTo>
                    <a:pt x="178" y="60"/>
                    <a:pt x="171" y="66"/>
                    <a:pt x="173" y="64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6" y="58"/>
                    <a:pt x="176" y="58"/>
                    <a:pt x="176" y="58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0"/>
                    <a:pt x="179" y="60"/>
                    <a:pt x="177" y="45"/>
                  </a:cubicBezTo>
                  <a:close/>
                  <a:moveTo>
                    <a:pt x="152" y="59"/>
                  </a:moveTo>
                  <a:cubicBezTo>
                    <a:pt x="144" y="61"/>
                    <a:pt x="144" y="61"/>
                    <a:pt x="144" y="61"/>
                  </a:cubicBezTo>
                  <a:cubicBezTo>
                    <a:pt x="142" y="64"/>
                    <a:pt x="145" y="58"/>
                    <a:pt x="137" y="67"/>
                  </a:cubicBezTo>
                  <a:cubicBezTo>
                    <a:pt x="136" y="71"/>
                    <a:pt x="136" y="71"/>
                    <a:pt x="136" y="71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20" y="124"/>
                    <a:pt x="117" y="134"/>
                    <a:pt x="114" y="143"/>
                  </a:cubicBezTo>
                  <a:cubicBezTo>
                    <a:pt x="114" y="147"/>
                    <a:pt x="111" y="143"/>
                    <a:pt x="113" y="154"/>
                  </a:cubicBezTo>
                  <a:cubicBezTo>
                    <a:pt x="117" y="160"/>
                    <a:pt x="117" y="160"/>
                    <a:pt x="117" y="160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8" y="166"/>
                    <a:pt x="123" y="177"/>
                    <a:pt x="122" y="179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08" y="180"/>
                    <a:pt x="101" y="178"/>
                    <a:pt x="93" y="176"/>
                  </a:cubicBezTo>
                  <a:cubicBezTo>
                    <a:pt x="89" y="176"/>
                    <a:pt x="86" y="174"/>
                    <a:pt x="82" y="173"/>
                  </a:cubicBezTo>
                  <a:cubicBezTo>
                    <a:pt x="77" y="171"/>
                    <a:pt x="77" y="171"/>
                    <a:pt x="77" y="171"/>
                  </a:cubicBezTo>
                  <a:cubicBezTo>
                    <a:pt x="66" y="175"/>
                    <a:pt x="72" y="175"/>
                    <a:pt x="69" y="177"/>
                  </a:cubicBezTo>
                  <a:cubicBezTo>
                    <a:pt x="65" y="183"/>
                    <a:pt x="61" y="189"/>
                    <a:pt x="58" y="195"/>
                  </a:cubicBezTo>
                  <a:cubicBezTo>
                    <a:pt x="51" y="206"/>
                    <a:pt x="45" y="215"/>
                    <a:pt x="40" y="223"/>
                  </a:cubicBezTo>
                  <a:cubicBezTo>
                    <a:pt x="38" y="226"/>
                    <a:pt x="37" y="229"/>
                    <a:pt x="35" y="232"/>
                  </a:cubicBezTo>
                  <a:cubicBezTo>
                    <a:pt x="37" y="226"/>
                    <a:pt x="40" y="216"/>
                    <a:pt x="45" y="202"/>
                  </a:cubicBezTo>
                  <a:cubicBezTo>
                    <a:pt x="48" y="192"/>
                    <a:pt x="52" y="181"/>
                    <a:pt x="56" y="167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48" y="146"/>
                    <a:pt x="54" y="160"/>
                    <a:pt x="52" y="156"/>
                  </a:cubicBezTo>
                  <a:cubicBezTo>
                    <a:pt x="52" y="156"/>
                    <a:pt x="52" y="156"/>
                    <a:pt x="52" y="156"/>
                  </a:cubicBezTo>
                  <a:cubicBezTo>
                    <a:pt x="52" y="156"/>
                    <a:pt x="52" y="156"/>
                    <a:pt x="52" y="156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2" y="150"/>
                    <a:pt x="39" y="148"/>
                    <a:pt x="36" y="146"/>
                  </a:cubicBezTo>
                  <a:cubicBezTo>
                    <a:pt x="30" y="142"/>
                    <a:pt x="24" y="137"/>
                    <a:pt x="18" y="132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19" y="127"/>
                    <a:pt x="19" y="127"/>
                    <a:pt x="19" y="127"/>
                  </a:cubicBezTo>
                  <a:cubicBezTo>
                    <a:pt x="32" y="125"/>
                    <a:pt x="32" y="125"/>
                    <a:pt x="32" y="125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8" y="125"/>
                    <a:pt x="50" y="116"/>
                    <a:pt x="45" y="120"/>
                  </a:cubicBezTo>
                  <a:cubicBezTo>
                    <a:pt x="45" y="119"/>
                    <a:pt x="45" y="119"/>
                    <a:pt x="45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58" y="98"/>
                    <a:pt x="68" y="81"/>
                    <a:pt x="78" y="63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30"/>
                    <a:pt x="88" y="41"/>
                    <a:pt x="88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101" y="15"/>
                    <a:pt x="121" y="21"/>
                    <a:pt x="138" y="31"/>
                  </a:cubicBezTo>
                  <a:cubicBezTo>
                    <a:pt x="147" y="37"/>
                    <a:pt x="155" y="43"/>
                    <a:pt x="163" y="50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0" y="57"/>
                    <a:pt x="160" y="57"/>
                    <a:pt x="160" y="57"/>
                  </a:cubicBezTo>
                  <a:lnTo>
                    <a:pt x="152" y="5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pl-PL" kern="0">
                <a:solidFill>
                  <a:sysClr val="windowText" lastClr="000000"/>
                </a:solidFill>
                <a:ea typeface="ＭＳ Ｐゴシック" pitchFamily="34" charset="-128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/>
        </p:nvGraphicFramePr>
        <p:xfrm>
          <a:off x="3894589" y="523169"/>
          <a:ext cx="4890005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316" name="Picture 7" descr="Image result for adword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5540" y="1887538"/>
            <a:ext cx="3496586" cy="311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TextBox 6"/>
          <p:cNvSpPr txBox="1">
            <a:spLocks noChangeArrowheads="1"/>
          </p:cNvSpPr>
          <p:nvPr/>
        </p:nvSpPr>
        <p:spPr bwMode="auto">
          <a:xfrm>
            <a:off x="1161163" y="6170613"/>
            <a:ext cx="76231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“Broad Match, Phrase Match, Exact Match, Negative Match” </a:t>
            </a:r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1169</Words>
  <Application>Microsoft Office PowerPoint</Application>
  <PresentationFormat>On-screen Show (4:3)</PresentationFormat>
  <Paragraphs>158</Paragraphs>
  <Slides>28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Office Theme</vt:lpstr>
      <vt:lpstr>Chart</vt:lpstr>
      <vt:lpstr>Worksheet</vt:lpstr>
      <vt:lpstr>Digital Marketing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History of SEO</vt:lpstr>
      <vt:lpstr>Search Engine Marketing-SEM</vt:lpstr>
      <vt:lpstr>PowerPoint Presentation</vt:lpstr>
      <vt:lpstr>Overview of Optimization Approach</vt:lpstr>
      <vt:lpstr>PowerPoint Presentation</vt:lpstr>
      <vt:lpstr>Identify Campaign Metrics (cont’d)</vt:lpstr>
      <vt:lpstr>Optimize Publisher Strategy—Method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Calculate KPI Impact—Recommendations for Top Tier Search Engines</vt:lpstr>
      <vt:lpstr>Calculate KPI Impact—Recommendation 1 </vt:lpstr>
      <vt:lpstr>PowerPoint Presentation</vt:lpstr>
      <vt:lpstr>PowerPoint Presentation</vt:lpstr>
      <vt:lpstr>Metasearch Engine—Kayak</vt:lpstr>
      <vt:lpstr>Kayak Recommendation</vt:lpstr>
      <vt:lpstr>Summary and Key Takeaways 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priyanka computer</dc:creator>
  <cp:lastModifiedBy>Priyanka Shrivastava</cp:lastModifiedBy>
  <cp:revision>6</cp:revision>
  <dcterms:created xsi:type="dcterms:W3CDTF">2019-02-05T21:29:00Z</dcterms:created>
  <dcterms:modified xsi:type="dcterms:W3CDTF">2019-06-14T04:19:58Z</dcterms:modified>
</cp:coreProperties>
</file>